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8" r:id="rId3"/>
    <p:sldId id="257" r:id="rId4"/>
    <p:sldId id="258" r:id="rId5"/>
    <p:sldId id="286" r:id="rId6"/>
    <p:sldId id="287" r:id="rId7"/>
    <p:sldId id="269" r:id="rId8"/>
    <p:sldId id="270" r:id="rId9"/>
    <p:sldId id="271" r:id="rId10"/>
    <p:sldId id="273" r:id="rId11"/>
    <p:sldId id="302" r:id="rId12"/>
    <p:sldId id="303" r:id="rId13"/>
    <p:sldId id="306" r:id="rId14"/>
    <p:sldId id="304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59" r:id="rId26"/>
    <p:sldId id="260" r:id="rId27"/>
    <p:sldId id="261" r:id="rId28"/>
    <p:sldId id="288" r:id="rId29"/>
    <p:sldId id="290" r:id="rId30"/>
    <p:sldId id="291" r:id="rId31"/>
    <p:sldId id="292" r:id="rId32"/>
    <p:sldId id="262" r:id="rId33"/>
    <p:sldId id="264" r:id="rId34"/>
    <p:sldId id="263" r:id="rId35"/>
    <p:sldId id="267" r:id="rId36"/>
    <p:sldId id="296" r:id="rId37"/>
    <p:sldId id="297" r:id="rId38"/>
    <p:sldId id="298" r:id="rId39"/>
    <p:sldId id="299" r:id="rId40"/>
    <p:sldId id="307" r:id="rId41"/>
    <p:sldId id="300" r:id="rId42"/>
    <p:sldId id="285" r:id="rId43"/>
    <p:sldId id="293" r:id="rId44"/>
    <p:sldId id="294" r:id="rId45"/>
    <p:sldId id="295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6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917B931B-E911-4826-A4AD-750550A25C84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3C62C4D3-5F9F-4F6E-9BCB-ED2154E39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5A33DE74-39C6-469D-ADBC-F22776FA933F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6E657B39-B2C4-408E-8D4F-4FB678D66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Emissions, residuals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B39-B2C4-408E-8D4F-4FB678D66A2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1314A-36AC-4A88-A215-3FE4AE1FE4F3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390B-CB83-4E0A-8008-73FDF34FE22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18B48-3AAA-4AB5-B80A-1097EFA0C58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EA887-EC1D-4622-92BE-15318305B071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51715-A917-41CD-B887-A59D86E5CB12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66327-D095-4D79-92C3-C2527C800F7C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516B9-A803-470A-9F49-947B197458B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FF8D7-701A-4EE2-BEC2-46EB4E660FC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Emissions, residuals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B39-B2C4-408E-8D4F-4FB678D66A2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Emissions, residuals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B39-B2C4-408E-8D4F-4FB678D66A2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B39-B2C4-408E-8D4F-4FB678D66A2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2A5D2-8F32-4792-9C62-A1FF21F9B3B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EBA2B-40C8-4A5B-B232-610D921FACE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D2881-EB5E-4E67-9BE4-C564F49E0D1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EC3B-05F1-4570-93C2-6749891EE45B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E8474-6CF3-4331-BF8B-689540BAE1B2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BBD47B-CCD3-483E-9E9F-48E72BB1E8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8FB216-CD90-4EB8-9D89-440FE29555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01ED48-833F-4748-A71C-F4A29020A6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890B7-0D3C-48AB-97EE-77E2CEDD51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5D9EAD-E5EC-4D9A-A304-CE3A4659C28E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7AE986A-AB7E-4BA4-94B5-0336EA37A3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OEDhe4MPEM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wmf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2.wmf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LzH-yat-mB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Biological Hazards</a:t>
            </a:r>
            <a:endParaRPr lang="en-US" dirty="0"/>
          </a:p>
        </p:txBody>
      </p:sp>
      <p:pic>
        <p:nvPicPr>
          <p:cNvPr id="4" name="Picture 8" descr="f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902075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6871" name="Picture 7" descr="19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76200"/>
            <a:ext cx="6858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Diseases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46236"/>
            <a:ext cx="9144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Disease appearing for the first time OR increasing/spreading rapidly around world</a:t>
            </a:r>
          </a:p>
          <a:p>
            <a:r>
              <a:rPr lang="en-US" dirty="0" smtClean="0"/>
              <a:t>These pathogens are extremely dangerous – no resistance, no vaccinations, etc.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Ex: H1N1 (Swine flu)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March 2009 found in Mexico</a:t>
            </a:r>
          </a:p>
          <a:p>
            <a:pPr lvl="1"/>
            <a:r>
              <a:rPr lang="en-US" dirty="0" smtClean="0"/>
              <a:t>June 2009 found in 70+ nations – 30,000 </a:t>
            </a:r>
            <a:r>
              <a:rPr lang="en-US" dirty="0" err="1" smtClean="0"/>
              <a:t>ppl</a:t>
            </a:r>
            <a:r>
              <a:rPr lang="en-US" dirty="0" smtClean="0"/>
              <a:t> infected</a:t>
            </a:r>
          </a:p>
          <a:p>
            <a:pPr lvl="1">
              <a:buNone/>
            </a:pPr>
            <a:r>
              <a:rPr lang="en-US" i="1" dirty="0" smtClean="0"/>
              <a:t>Would this be an endemic? Epidemic? Pandemic?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Emerging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Increasing mobility </a:t>
            </a:r>
            <a:r>
              <a:rPr lang="en-US" dirty="0" smtClean="0"/>
              <a:t>– ex: flying across borders w/influenza</a:t>
            </a:r>
          </a:p>
          <a:p>
            <a:r>
              <a:rPr lang="en-US" u="sng" dirty="0" smtClean="0"/>
              <a:t>Antibiotic resistance </a:t>
            </a:r>
            <a:r>
              <a:rPr lang="en-US" dirty="0" smtClean="0"/>
              <a:t>– diseases becoming resistant to medicine</a:t>
            </a:r>
          </a:p>
          <a:p>
            <a:r>
              <a:rPr lang="en-US" u="sng" dirty="0" smtClean="0"/>
              <a:t>Changing environment </a:t>
            </a:r>
            <a:r>
              <a:rPr lang="en-US" dirty="0" smtClean="0"/>
              <a:t>– climate: if global temperatures continue to rise, tropical diseases (malaria, cholera) may spread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0"/>
          <a:ext cx="5943600" cy="4057650"/>
        </p:xfrm>
        <a:graphic>
          <a:graphicData uri="http://schemas.openxmlformats.org/presentationml/2006/ole">
            <p:oleObj spid="_x0000_s75778" name="Photo Editor Photo" r:id="rId3" imgW="4142857" imgH="2828571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343400" y="3810000"/>
          <a:ext cx="4305300" cy="2116138"/>
        </p:xfrm>
        <a:graphic>
          <a:graphicData uri="http://schemas.openxmlformats.org/presentationml/2006/ole">
            <p:oleObj spid="_x0000_s75779" name="Photo Editor Photo" r:id="rId4" imgW="4610744" imgH="2266667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219200" y="3810000"/>
          <a:ext cx="1981200" cy="1584325"/>
        </p:xfrm>
        <a:graphic>
          <a:graphicData uri="http://schemas.openxmlformats.org/presentationml/2006/ole">
            <p:oleObj spid="_x0000_s75780" name="Photo Editor Photo" r:id="rId5" imgW="1714739" imgH="3247619" progId="">
              <p:embed/>
            </p:oleObj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438400" y="6477000"/>
            <a:ext cx="4344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Gill Sans"/>
                <a:sym typeface="Gill Sans"/>
              </a:rPr>
              <a:t>Life Sciences-HHMI Outreach. Copyright 2006 President and Fellows of Harvard College</a:t>
            </a:r>
            <a:r>
              <a:rPr lang="en-US" sz="900">
                <a:solidFill>
                  <a:srgbClr val="FFFFFF"/>
                </a:solidFill>
                <a:latin typeface="Gill Sans"/>
                <a:sym typeface="Gill Sans"/>
              </a:rPr>
              <a:t>.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914400" y="5486400"/>
            <a:ext cx="22336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http://evolution.berkeley.edu/evolibrary/home.php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Responding to Emerging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World Health Organization (WHO) – when emerging disease is identified, WHO posts info on web</a:t>
            </a:r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smtClean="0">
                <a:sym typeface="Wingdings" pitchFamily="2" charset="2"/>
              </a:rPr>
              <a:t> Centers for Disease Control &amp; Prevention (CDC) – primary national center for responding to emerging diseases in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Staggering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million people die each year from infectious diseases</a:t>
            </a:r>
          </a:p>
          <a:p>
            <a:r>
              <a:rPr lang="en-US" dirty="0" smtClean="0"/>
              <a:t>Within the next hour, 1500 people (1/2 under 5 years old) will die from an infectious disease</a:t>
            </a:r>
          </a:p>
          <a:p>
            <a:r>
              <a:rPr lang="en-US" dirty="0" smtClean="0"/>
              <a:t>A child born in a developing country has a 1000 x’s greater chance of dying from measles than one born in an industrialized 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Cost Disease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Childhood vaccinations</a:t>
            </a:r>
          </a:p>
          <a:p>
            <a:r>
              <a:rPr lang="en-US" dirty="0" smtClean="0"/>
              <a:t>Mosquito bed nets</a:t>
            </a:r>
          </a:p>
          <a:p>
            <a:r>
              <a:rPr lang="en-US" dirty="0" smtClean="0"/>
              <a:t>Inexpensive drugs</a:t>
            </a:r>
          </a:p>
          <a:p>
            <a:r>
              <a:rPr lang="en-US" dirty="0" smtClean="0"/>
              <a:t>Access to contraceptives</a:t>
            </a:r>
          </a:p>
          <a:p>
            <a:r>
              <a:rPr lang="en-US" dirty="0" smtClean="0"/>
              <a:t>Vitamin and mineral supplements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Good hygiene </a:t>
            </a:r>
            <a:endParaRPr lang="en-US" dirty="0"/>
          </a:p>
        </p:txBody>
      </p:sp>
      <p:pic>
        <p:nvPicPr>
          <p:cNvPr id="4" name="Picture 4" descr="MCj04396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013" y="1295400"/>
            <a:ext cx="3709987" cy="2160588"/>
          </a:xfrm>
          <a:prstGeom prst="rect">
            <a:avLst/>
          </a:prstGeom>
          <a:noFill/>
        </p:spPr>
      </p:pic>
      <p:pic>
        <p:nvPicPr>
          <p:cNvPr id="5" name="Picture 6" descr="cashShi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114800"/>
            <a:ext cx="13017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0"/>
            <a:ext cx="5029200" cy="6691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Nonfatal Effects of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expenses</a:t>
            </a:r>
          </a:p>
          <a:p>
            <a:r>
              <a:rPr lang="en-US" dirty="0" smtClean="0"/>
              <a:t>Inability to go to work/school</a:t>
            </a:r>
          </a:p>
          <a:p>
            <a:r>
              <a:rPr lang="en-US" dirty="0" smtClean="0"/>
              <a:t>Body deformities (open sores, loss of extremities, grotesque swelling)</a:t>
            </a:r>
          </a:p>
          <a:p>
            <a:r>
              <a:rPr lang="en-US" dirty="0" smtClean="0"/>
              <a:t>Excruciating pain</a:t>
            </a:r>
          </a:p>
          <a:p>
            <a:r>
              <a:rPr lang="en-US" dirty="0" smtClean="0"/>
              <a:t>Social stigmatization</a:t>
            </a:r>
          </a:p>
          <a:p>
            <a:r>
              <a:rPr lang="en-US" dirty="0" smtClean="0"/>
              <a:t>Emotional stress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Pj04393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15871"/>
            <a:ext cx="2063750" cy="291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infectious diseases distributed equally throughout the world?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3840"/>
              </a:lnSpc>
            </a:pPr>
            <a:r>
              <a:rPr lang="en-US" dirty="0" smtClean="0"/>
              <a:t>Heart disease </a:t>
            </a:r>
            <a:r>
              <a:rPr lang="en-US" dirty="0" smtClean="0">
                <a:sym typeface="Wingdings" pitchFamily="2" charset="2"/>
              </a:rPr>
              <a:t> 271.0</a:t>
            </a:r>
          </a:p>
          <a:p>
            <a:pPr algn="just">
              <a:lnSpc>
                <a:spcPts val="3840"/>
              </a:lnSpc>
            </a:pPr>
            <a:r>
              <a:rPr lang="en-US" dirty="0" smtClean="0">
                <a:sym typeface="Wingdings" pitchFamily="2" charset="2"/>
              </a:rPr>
              <a:t>Motor vehicle accidents  15.0</a:t>
            </a:r>
          </a:p>
          <a:p>
            <a:pPr algn="just">
              <a:lnSpc>
                <a:spcPts val="3840"/>
              </a:lnSpc>
            </a:pPr>
            <a:r>
              <a:rPr lang="en-US" dirty="0" smtClean="0">
                <a:sym typeface="Wingdings" pitchFamily="2" charset="2"/>
              </a:rPr>
              <a:t>Falls  6.0</a:t>
            </a:r>
          </a:p>
          <a:p>
            <a:pPr algn="just">
              <a:lnSpc>
                <a:spcPts val="3840"/>
              </a:lnSpc>
            </a:pPr>
            <a:r>
              <a:rPr lang="en-US" dirty="0" smtClean="0">
                <a:sym typeface="Wingdings" pitchFamily="2" charset="2"/>
              </a:rPr>
              <a:t>Illegal drugs  5.6</a:t>
            </a:r>
          </a:p>
          <a:p>
            <a:pPr algn="just">
              <a:lnSpc>
                <a:spcPts val="3840"/>
              </a:lnSpc>
            </a:pPr>
            <a:r>
              <a:rPr lang="en-US" dirty="0" smtClean="0">
                <a:sym typeface="Wingdings" pitchFamily="2" charset="2"/>
              </a:rPr>
              <a:t>Being hit by a meteorite  0.04</a:t>
            </a:r>
          </a:p>
          <a:p>
            <a:pPr algn="just">
              <a:lnSpc>
                <a:spcPts val="3840"/>
              </a:lnSpc>
            </a:pPr>
            <a:r>
              <a:rPr lang="en-US" dirty="0" smtClean="0">
                <a:sym typeface="Wingdings" pitchFamily="2" charset="2"/>
              </a:rPr>
              <a:t>Lightning  0.016</a:t>
            </a:r>
          </a:p>
          <a:p>
            <a:endParaRPr lang="en-US" dirty="0" smtClean="0">
              <a:sym typeface="Wingdings" pitchFamily="2" charset="2"/>
            </a:endParaRPr>
          </a:p>
          <a:p>
            <a:pPr algn="ctr"/>
            <a:endParaRPr lang="en-US" sz="2400" i="1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n-US" sz="2400" i="1" dirty="0" smtClean="0">
                <a:sym typeface="Wingdings" pitchFamily="2" charset="2"/>
              </a:rPr>
              <a:t>*expressed as: annual risk of death per 100,000 people*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41" name="Picture 5" descr="Global_ChoeraCases_ITHRisk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3732" r="1666" b="2956"/>
          <a:stretch>
            <a:fillRect/>
          </a:stretch>
        </p:blipFill>
        <p:spPr>
          <a:xfrm>
            <a:off x="0" y="304800"/>
            <a:ext cx="9144000" cy="591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9" name="Picture 5" descr="Global_HIVPrevalence_ITHRisk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3732" r="1666" b="4199"/>
          <a:stretch>
            <a:fillRect/>
          </a:stretch>
        </p:blipFill>
        <p:spPr>
          <a:xfrm>
            <a:off x="0" y="304800"/>
            <a:ext cx="9144000" cy="583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8437" name="Picture 5" descr="Global_Malaria_ITHRiskMap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666" t="3810" r="4167" b="4762"/>
          <a:stretch>
            <a:fillRect/>
          </a:stretch>
        </p:blipFill>
        <p:spPr>
          <a:xfrm>
            <a:off x="0" y="0"/>
            <a:ext cx="9144000" cy="6705600"/>
          </a:xfrm>
          <a:ln/>
        </p:spPr>
      </p:pic>
      <p:pic>
        <p:nvPicPr>
          <p:cNvPr id="18440" name="Picture 8" descr="1909b"/>
          <p:cNvPicPr>
            <a:picLocks noChangeAspect="1" noChangeArrowheads="1"/>
          </p:cNvPicPr>
          <p:nvPr/>
        </p:nvPicPr>
        <p:blipFill>
          <a:blip r:embed="rId4" cstate="print"/>
          <a:srcRect l="63530" t="6216"/>
          <a:stretch>
            <a:fillRect/>
          </a:stretch>
        </p:blipFill>
        <p:spPr bwMode="auto">
          <a:xfrm>
            <a:off x="7281863" y="0"/>
            <a:ext cx="186213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9938" name="Picture 2" descr="1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39700"/>
            <a:ext cx="8964612" cy="5716588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04925" y="59436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9900"/>
                </a:solidFill>
                <a:latin typeface="Times New Roman" pitchFamily="18" charset="0"/>
              </a:rPr>
              <a:t>TB Kills 1.7 million people per year.</a:t>
            </a:r>
            <a:r>
              <a:rPr lang="en-US" sz="3600" b="1" dirty="0">
                <a:solidFill>
                  <a:srgbClr val="FF99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Transmissible Diseases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95800" cy="5257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>
                <a:latin typeface="+mj-lt"/>
              </a:rPr>
              <a:t>Good News</a:t>
            </a:r>
            <a:r>
              <a:rPr lang="en-US" dirty="0">
                <a:latin typeface="+mj-lt"/>
              </a:rPr>
              <a:t>: Since 1950, death rates fallen dramatically</a:t>
            </a:r>
            <a:endParaRPr lang="en-US" dirty="0">
              <a:solidFill>
                <a:srgbClr val="FF9900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9900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US" u="sng" dirty="0">
                <a:latin typeface="+mj-lt"/>
              </a:rPr>
              <a:t>Bad News</a:t>
            </a:r>
            <a:r>
              <a:rPr lang="en-US" dirty="0">
                <a:latin typeface="+mj-lt"/>
              </a:rPr>
              <a:t>: Bacteria resistance growing and insects becoming immune to pesticides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32772" name="Picture 4" descr="051005_bird_fl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519613" cy="3357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Study of disease in human populations</a:t>
            </a:r>
          </a:p>
          <a:p>
            <a:endParaRPr lang="en-US" dirty="0" smtClean="0"/>
          </a:p>
          <a:p>
            <a:r>
              <a:rPr lang="en-US" dirty="0" smtClean="0"/>
              <a:t>Epidemiologists study how/where diseases occur </a:t>
            </a:r>
            <a:r>
              <a:rPr lang="en-US" i="1" dirty="0" smtClean="0"/>
              <a:t>and</a:t>
            </a:r>
            <a:r>
              <a:rPr lang="en-US" dirty="0" smtClean="0"/>
              <a:t> how to control them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Study of how poisonous substances affect an organism’s health </a:t>
            </a:r>
          </a:p>
          <a:p>
            <a:endParaRPr lang="en-US" dirty="0" smtClean="0"/>
          </a:p>
          <a:p>
            <a:r>
              <a:rPr lang="en-US" dirty="0" smtClean="0"/>
              <a:t>Substances toxicity determines how harmful a substance is to an organism</a:t>
            </a:r>
          </a:p>
          <a:p>
            <a:endParaRPr lang="en-US" dirty="0" smtClean="0"/>
          </a:p>
          <a:p>
            <a:r>
              <a:rPr lang="en-US" dirty="0" smtClean="0"/>
              <a:t>Depends on..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1) actual substance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2) how much of the substance is needed to cause harm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Dose-Response Relationship – determines toxicity by measuring the response a substance produces at different doses</a:t>
            </a:r>
          </a:p>
          <a:p>
            <a:endParaRPr lang="en-US" dirty="0" smtClean="0"/>
          </a:p>
          <a:p>
            <a:r>
              <a:rPr lang="en-US" u="sng" dirty="0" smtClean="0"/>
              <a:t>Dose</a:t>
            </a:r>
            <a:r>
              <a:rPr lang="en-US" dirty="0" smtClean="0"/>
              <a:t> = amount of substance an organism is exposed to/found in body</a:t>
            </a:r>
          </a:p>
          <a:p>
            <a:pPr lvl="1"/>
            <a:r>
              <a:rPr lang="en-US" dirty="0" smtClean="0"/>
              <a:t>* BOTH concentration of substance and exposure time</a:t>
            </a:r>
          </a:p>
          <a:p>
            <a:pPr lvl="1"/>
            <a:r>
              <a:rPr lang="en-US" dirty="0" smtClean="0"/>
              <a:t>Can be: ingested, inhaled, injected, absorbed</a:t>
            </a:r>
          </a:p>
          <a:p>
            <a:r>
              <a:rPr lang="en-US" dirty="0" smtClean="0"/>
              <a:t>“The dose makes the poison”</a:t>
            </a:r>
          </a:p>
          <a:p>
            <a:r>
              <a:rPr lang="en-US" u="sng" dirty="0" smtClean="0"/>
              <a:t>Response</a:t>
            </a:r>
            <a:r>
              <a:rPr lang="en-US" dirty="0" smtClean="0"/>
              <a:t> = effect an organism show as a result of exposure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1029" descr="MCj03617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94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damage (response) is related to the dose you get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Response is related to age, gender, weight, and genetic makeup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Toxicology</a:t>
            </a:r>
            <a:endParaRPr lang="en-US" sz="48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/>
              <a:t>Solubility</a:t>
            </a:r>
            <a:r>
              <a:rPr lang="en-US" dirty="0"/>
              <a:t> - what can the chemical dissolve in?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Water-soluble toxins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Oil/Fat-soluble toxins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Which </a:t>
            </a:r>
            <a:r>
              <a:rPr lang="en-US" dirty="0"/>
              <a:t>do you think is generally “better” for the health of an organism?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Water is “better” since it can be diluted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Fats aren’t good since chemicals can gather in body fat of animals</a:t>
            </a:r>
          </a:p>
        </p:txBody>
      </p:sp>
      <p:pic>
        <p:nvPicPr>
          <p:cNvPr id="131076" name="Picture 4" descr="MCj03617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575" y="1447800"/>
            <a:ext cx="17494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dirty="0" smtClean="0"/>
              <a:t>Study of how environmental “factors” affect human health and our quality of life</a:t>
            </a:r>
          </a:p>
          <a:p>
            <a:pPr lvl="1"/>
            <a:r>
              <a:rPr lang="en-US" dirty="0" smtClean="0"/>
              <a:t>factors: natural &amp; human-made</a:t>
            </a:r>
          </a:p>
          <a:p>
            <a:endParaRPr lang="en-US" dirty="0" smtClean="0"/>
          </a:p>
          <a:p>
            <a:r>
              <a:rPr lang="en-US" dirty="0" smtClean="0"/>
              <a:t>Factors that threaten/harm humans = hazards</a:t>
            </a:r>
          </a:p>
          <a:p>
            <a:pPr lvl="1"/>
            <a:r>
              <a:rPr lang="en-US" dirty="0" smtClean="0"/>
              <a:t>Biological, social, chemical, physical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Toxicology</a:t>
            </a:r>
            <a:endParaRPr lang="en-US" sz="4800" dirty="0"/>
          </a:p>
        </p:txBody>
      </p:sp>
      <p:pic>
        <p:nvPicPr>
          <p:cNvPr id="129030" name="Picture 6" descr="roundup-monsan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0863" y="4343400"/>
            <a:ext cx="1893887" cy="2324100"/>
          </a:xfrm>
          <a:noFill/>
          <a:ln/>
        </p:spPr>
      </p:pic>
      <p:pic>
        <p:nvPicPr>
          <p:cNvPr id="129033" name="Picture 9" descr="ddt-long-isl-19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4114800"/>
            <a:ext cx="3225800" cy="2352675"/>
          </a:xfrm>
          <a:noFill/>
          <a:ln/>
        </p:spPr>
      </p:pic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9154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/>
              <a:t>Persistence</a:t>
            </a:r>
            <a:r>
              <a:rPr lang="en-US" sz="2800" dirty="0"/>
              <a:t> - how long a chemical stays in the environment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Roundup (kills plants) breaks down in 24 h when exposed to light 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DDT (kills insects) breaks down in 2 to 15 years</a:t>
            </a:r>
          </a:p>
        </p:txBody>
      </p:sp>
      <p:pic>
        <p:nvPicPr>
          <p:cNvPr id="129028" name="Picture 4" descr="MCj03617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17494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Toxicology</a:t>
            </a:r>
            <a:endParaRPr lang="en-US" sz="4800" dirty="0"/>
          </a:p>
        </p:txBody>
      </p:sp>
      <p:pic>
        <p:nvPicPr>
          <p:cNvPr id="126982" name="Picture 6" descr="picture of tremolite asbest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4572000"/>
            <a:ext cx="1885950" cy="1885950"/>
          </a:xfrm>
          <a:noFill/>
          <a:ln/>
        </p:spPr>
      </p:pic>
      <p:pic>
        <p:nvPicPr>
          <p:cNvPr id="126991" name="Picture 15" descr="Mar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4495800"/>
            <a:ext cx="1651000" cy="2019300"/>
          </a:xfrm>
          <a:noFill/>
          <a:ln/>
        </p:spPr>
      </p:pic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915400" cy="381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/>
              <a:t>Chemical interactions</a:t>
            </a:r>
            <a:r>
              <a:rPr lang="en-US" sz="2800" dirty="0"/>
              <a:t> - two (or more) factors together can have a greater effect than each by themselves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Being exposed to asbestos (insulation) and smoking give you a 400 times greater chance of lung cancer</a:t>
            </a:r>
          </a:p>
        </p:txBody>
      </p:sp>
      <p:pic>
        <p:nvPicPr>
          <p:cNvPr id="126980" name="Picture 4" descr="MCj03617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1749425" cy="1981200"/>
          </a:xfrm>
          <a:prstGeom prst="rect">
            <a:avLst/>
          </a:prstGeom>
          <a:noFill/>
        </p:spPr>
      </p:pic>
      <p:pic>
        <p:nvPicPr>
          <p:cNvPr id="126993" name="Picture 17" descr="MPj0442725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553200" y="4495800"/>
            <a:ext cx="2316163" cy="2019300"/>
          </a:xfrm>
          <a:noFill/>
          <a:ln/>
        </p:spPr>
      </p:pic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2819400" y="49530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5791200" y="49530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Dose-Response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dose = when response only occurs above a certain dose</a:t>
            </a:r>
          </a:p>
          <a:p>
            <a:r>
              <a:rPr lang="en-US" dirty="0" smtClean="0"/>
              <a:t>When below “threshold dose,” body can break down the substance </a:t>
            </a:r>
          </a:p>
          <a:p>
            <a:endParaRPr lang="en-US" dirty="0" smtClean="0"/>
          </a:p>
          <a:p>
            <a:r>
              <a:rPr lang="en-US" dirty="0" smtClean="0"/>
              <a:t>Hard to determine – people may have been exposed w/o knowing, etc.</a:t>
            </a:r>
          </a:p>
          <a:p>
            <a:r>
              <a:rPr lang="en-US" dirty="0" smtClean="0"/>
              <a:t>Animals are used as test subjects for dose-response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Dose-Response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an organism always have the same response to a chemical regardless of the dose it is exposed to?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i="1" dirty="0" smtClean="0"/>
              <a:t>No! Response varies with the dose</a:t>
            </a:r>
          </a:p>
          <a:p>
            <a:pPr algn="ctr">
              <a:buNone/>
            </a:pPr>
            <a:r>
              <a:rPr lang="en-US" i="1" dirty="0" smtClean="0"/>
              <a:t>High doses may kill an organism, </a:t>
            </a:r>
          </a:p>
          <a:p>
            <a:pPr algn="ctr">
              <a:buNone/>
            </a:pPr>
            <a:r>
              <a:rPr lang="en-US" i="1" dirty="0" smtClean="0"/>
              <a:t>while low doses may make organism sick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Dose-Response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9144000" cy="55165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HW: Animal testing is often used to determine the toxicity of a substance. Do you think it is ethical to use animals in this way? Why or why not?</a:t>
            </a:r>
            <a:endParaRPr lang="en-US" dirty="0"/>
          </a:p>
        </p:txBody>
      </p:sp>
      <p:pic>
        <p:nvPicPr>
          <p:cNvPr id="4" name="Picture 5" descr="mTehyp"/>
          <p:cNvPicPr>
            <a:picLocks noChangeAspect="1" noChangeArrowheads="1"/>
          </p:cNvPicPr>
          <p:nvPr/>
        </p:nvPicPr>
        <p:blipFill>
          <a:blip r:embed="rId2" cstate="print"/>
          <a:srcRect l="12071" t="7005" r="16483" b="14537"/>
          <a:stretch>
            <a:fillRect/>
          </a:stretch>
        </p:blipFill>
        <p:spPr bwMode="auto">
          <a:xfrm>
            <a:off x="2743200" y="838200"/>
            <a:ext cx="4038600" cy="35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Exposure to environmental hazard doesn’t always cause harm – “produce a response”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Risk assessment = Process of measuring risk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Toxicity Assessment </a:t>
            </a:r>
            <a:endParaRPr lang="en-US" b="1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An interesting animal study concerning the artificial sweetener </a:t>
            </a:r>
            <a:r>
              <a:rPr lang="en-US" sz="2400" u="sng" dirty="0"/>
              <a:t>saccharin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Animal studies indicated that saccharine caused bladder cancer in animals. In 1977, the FDA proposed a ban on its use.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Studies later reveled that the doses given to animals were the equivalent of a human drinking 100 cans of soda a day. Human tests never linked saccharine to human cancer because the way that saccharine gave cancer to rats does not happen in humans.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Saccharine was taken off the FDA’s possible cancer list in 2000, after 25 years of needless worry.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Worry is still around today.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56676" name="Picture 4" descr="sweet-n-low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75014">
            <a:off x="7399248" y="269454"/>
            <a:ext cx="1600200" cy="1066800"/>
          </a:xfrm>
          <a:prstGeom prst="rect">
            <a:avLst/>
          </a:prstGeom>
          <a:noFill/>
        </p:spPr>
      </p:pic>
      <p:pic>
        <p:nvPicPr>
          <p:cNvPr id="156677" name="Picture 5" descr="Diet-Coke-1-7271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57825"/>
            <a:ext cx="75882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424863" cy="1090613"/>
          </a:xfrm>
        </p:spPr>
        <p:txBody>
          <a:bodyPr/>
          <a:lstStyle/>
          <a:p>
            <a:r>
              <a:rPr lang="en-US" dirty="0"/>
              <a:t>Toxicity Assessment - Poisons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697787" cy="2667000"/>
          </a:xfrm>
        </p:spPr>
        <p:txBody>
          <a:bodyPr/>
          <a:lstStyle/>
          <a:p>
            <a:r>
              <a:rPr lang="en-US" sz="2800" b="1" u="sng" dirty="0"/>
              <a:t>Poisons</a:t>
            </a:r>
            <a:r>
              <a:rPr lang="en-US" sz="2800" dirty="0"/>
              <a:t> – materials that kill at a very small dose (50 milligrams or less per kilogram of weight) 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LD</a:t>
            </a:r>
            <a:r>
              <a:rPr lang="en-US" sz="2800" b="1" baseline="-25000" dirty="0"/>
              <a:t>50</a:t>
            </a:r>
            <a:r>
              <a:rPr lang="en-US" sz="2800" b="1" dirty="0"/>
              <a:t> (lethal dose) </a:t>
            </a:r>
            <a:r>
              <a:rPr lang="en-US" sz="2800" dirty="0"/>
              <a:t>is the </a:t>
            </a:r>
            <a:r>
              <a:rPr lang="en-US" sz="2800" u="sng" dirty="0"/>
              <a:t>amount</a:t>
            </a:r>
            <a:r>
              <a:rPr lang="en-US" sz="2800" dirty="0"/>
              <a:t> that kills 50% of a test population in a given time.</a:t>
            </a:r>
          </a:p>
        </p:txBody>
      </p:sp>
      <p:pic>
        <p:nvPicPr>
          <p:cNvPr id="158724" name="Picture 4" descr="MPj04006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4191000"/>
            <a:ext cx="2011363" cy="2514600"/>
          </a:xfrm>
          <a:prstGeom prst="rect">
            <a:avLst/>
          </a:prstGeom>
          <a:noFill/>
        </p:spPr>
      </p:pic>
      <p:pic>
        <p:nvPicPr>
          <p:cNvPr id="158725" name="Picture 5" descr="MCj037084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00600"/>
            <a:ext cx="1360488" cy="1828800"/>
          </a:xfrm>
          <a:prstGeom prst="rect">
            <a:avLst/>
          </a:prstGeom>
          <a:noFill/>
        </p:spPr>
      </p:pic>
      <p:pic>
        <p:nvPicPr>
          <p:cNvPr id="158726" name="Picture 6" descr="MCj031073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00600"/>
            <a:ext cx="1827213" cy="1889125"/>
          </a:xfrm>
          <a:prstGeom prst="rect">
            <a:avLst/>
          </a:prstGeom>
          <a:noFill/>
        </p:spPr>
      </p:pic>
      <p:pic>
        <p:nvPicPr>
          <p:cNvPr id="158727" name="Picture 7" descr="MCj023839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4724400"/>
            <a:ext cx="1849437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Toxicity Assessment -Poisons</a:t>
            </a:r>
          </a:p>
        </p:txBody>
      </p:sp>
      <p:pic>
        <p:nvPicPr>
          <p:cNvPr id="160771" name="Picture 3" descr="s5B0Tb"/>
          <p:cNvPicPr>
            <a:picLocks noChangeAspect="1" noChangeArrowheads="1"/>
          </p:cNvPicPr>
          <p:nvPr/>
        </p:nvPicPr>
        <p:blipFill>
          <a:blip r:embed="rId3" cstate="print"/>
          <a:srcRect l="7594" t="7018" r="25317" b="7018"/>
          <a:stretch>
            <a:fillRect/>
          </a:stretch>
        </p:blipFill>
        <p:spPr bwMode="auto">
          <a:xfrm>
            <a:off x="4038600" y="1905000"/>
            <a:ext cx="4953000" cy="4579938"/>
          </a:xfrm>
          <a:prstGeom prst="rect">
            <a:avLst/>
          </a:prstGeom>
          <a:noFill/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3200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Helvetica" pitchFamily="80" charset="0"/>
              </a:rPr>
              <a:t>The LD</a:t>
            </a:r>
            <a:r>
              <a:rPr lang="en-US" sz="3200" baseline="-25000" dirty="0">
                <a:latin typeface="Helvetica" pitchFamily="80" charset="0"/>
              </a:rPr>
              <a:t>50</a:t>
            </a:r>
            <a:r>
              <a:rPr lang="en-US" sz="3200" dirty="0">
                <a:latin typeface="Helvetica" pitchFamily="80" charset="0"/>
              </a:rPr>
              <a:t> of this chemical is 7.</a:t>
            </a:r>
          </a:p>
          <a:p>
            <a:r>
              <a:rPr lang="en-US" sz="3200" dirty="0">
                <a:latin typeface="Helvetica" pitchFamily="80" charset="0"/>
              </a:rPr>
              <a:t>Look along the blue curve. The dose that  kills 50% is the LD</a:t>
            </a:r>
            <a:r>
              <a:rPr lang="en-US" sz="3200" baseline="-25000" dirty="0">
                <a:latin typeface="Helvetica" pitchFamily="80" charset="0"/>
              </a:rPr>
              <a:t>50</a:t>
            </a:r>
            <a:r>
              <a:rPr lang="en-US" sz="3200" dirty="0">
                <a:latin typeface="Helvetica" pitchFamily="8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STEPS TO MEASURE RISK</a:t>
            </a:r>
            <a:br>
              <a:rPr lang="en-US" sz="4000" dirty="0"/>
            </a:br>
            <a:r>
              <a:rPr lang="en-US" dirty="0"/>
              <a:t>Toxicity Ratings</a:t>
            </a:r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180975" y="1828800"/>
          <a:ext cx="8763000" cy="4217988"/>
        </p:xfrm>
        <a:graphic>
          <a:graphicData uri="http://schemas.openxmlformats.org/presentationml/2006/ole">
            <p:oleObj spid="_x0000_s1026" name="Worksheet" r:id="rId4" imgW="9029700" imgH="65245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68964"/>
          </a:xfrm>
        </p:spPr>
        <p:txBody>
          <a:bodyPr>
            <a:normAutofit/>
          </a:bodyPr>
          <a:lstStyle/>
          <a:p>
            <a:r>
              <a:rPr lang="en-US" dirty="0" smtClean="0"/>
              <a:t>Social/Cultural</a:t>
            </a:r>
          </a:p>
          <a:p>
            <a:pPr lvl="1"/>
            <a:r>
              <a:rPr lang="en-US" dirty="0" smtClean="0"/>
              <a:t>Result from where we live, our jobs, and/or lifestyle choices</a:t>
            </a:r>
          </a:p>
          <a:p>
            <a:pPr lvl="1"/>
            <a:r>
              <a:rPr lang="en-US" dirty="0" smtClean="0"/>
              <a:t>Ex: smoking, release of chemical(s) from nearby factories, poor diet, poverty, unsafe sex</a:t>
            </a:r>
          </a:p>
          <a:p>
            <a:endParaRPr lang="en-US" dirty="0" smtClean="0"/>
          </a:p>
        </p:txBody>
      </p:sp>
      <p:pic>
        <p:nvPicPr>
          <p:cNvPr id="4" name="Picture 4" descr="smokers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661702"/>
            <a:ext cx="3810000" cy="2908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Risk Assessment vs. Risk Management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8016875" cy="4191000"/>
          </a:xfrm>
        </p:spPr>
        <p:txBody>
          <a:bodyPr/>
          <a:lstStyle/>
          <a:p>
            <a:r>
              <a:rPr lang="en-US" sz="2800" u="sng" dirty="0"/>
              <a:t>Risk Assessment</a:t>
            </a:r>
            <a:r>
              <a:rPr lang="en-US" sz="2800" dirty="0"/>
              <a:t> “What is the hazard?”</a:t>
            </a:r>
          </a:p>
          <a:p>
            <a:endParaRPr lang="en-US" sz="2800" dirty="0"/>
          </a:p>
          <a:p>
            <a:r>
              <a:rPr lang="en-US" sz="2800" u="sng" dirty="0"/>
              <a:t>Risk Management</a:t>
            </a:r>
            <a:r>
              <a:rPr lang="en-US" sz="2800" dirty="0"/>
              <a:t> “How can the risk be minimized?”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Risk = probability that a hazard will cause a harmful response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MPj0438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3352800"/>
            <a:ext cx="2895600" cy="28205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STEPS TO MEASURE RISK</a:t>
            </a:r>
            <a:br>
              <a:rPr lang="en-US" sz="4000" dirty="0"/>
            </a:br>
            <a:r>
              <a:rPr lang="en-US" dirty="0"/>
              <a:t>1. Problem Identification</a:t>
            </a:r>
            <a:endParaRPr lang="en-US" sz="40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</a:pPr>
            <a:r>
              <a:rPr lang="en-US" sz="2800" dirty="0"/>
              <a:t>Scientific or public concerns about harm from a particular substance often initiate the problem identification process. </a:t>
            </a:r>
          </a:p>
          <a:p>
            <a:pPr marL="609600" indent="-609600">
              <a:lnSpc>
                <a:spcPct val="120000"/>
              </a:lnSpc>
            </a:pPr>
            <a:r>
              <a:rPr lang="en-US" sz="2800" dirty="0"/>
              <a:t>Evidence is gathered by: </a:t>
            </a:r>
          </a:p>
          <a:p>
            <a:pPr marL="990600" lvl="1" indent="-533400">
              <a:lnSpc>
                <a:spcPct val="120000"/>
              </a:lnSpc>
            </a:pPr>
            <a:r>
              <a:rPr lang="en-US" dirty="0"/>
              <a:t>Animal studies</a:t>
            </a:r>
          </a:p>
          <a:p>
            <a:pPr marL="990600" lvl="1" indent="-533400">
              <a:lnSpc>
                <a:spcPct val="120000"/>
              </a:lnSpc>
            </a:pPr>
            <a:r>
              <a:rPr lang="en-US" dirty="0"/>
              <a:t>Test tube studies</a:t>
            </a:r>
          </a:p>
          <a:p>
            <a:pPr marL="990600" lvl="1" indent="-533400">
              <a:lnSpc>
                <a:spcPct val="120000"/>
              </a:lnSpc>
            </a:pPr>
            <a:r>
              <a:rPr lang="en-US" dirty="0"/>
              <a:t>Comparison studies – the properties of the substance are compared with  substances known to be harmful.</a:t>
            </a:r>
          </a:p>
        </p:txBody>
      </p:sp>
      <p:pic>
        <p:nvPicPr>
          <p:cNvPr id="150532" name="Picture 4" descr="MCj00786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133475" cy="1828800"/>
          </a:xfrm>
          <a:prstGeom prst="rect">
            <a:avLst/>
          </a:prstGeom>
          <a:noFill/>
        </p:spPr>
      </p:pic>
      <p:pic>
        <p:nvPicPr>
          <p:cNvPr id="150533" name="Picture 5" descr="MCAN01615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19400"/>
            <a:ext cx="222668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STEPS TO MEASURE RISK</a:t>
            </a:r>
            <a:br>
              <a:rPr lang="en-US" sz="4000" dirty="0"/>
            </a:br>
            <a:r>
              <a:rPr lang="en-US" dirty="0"/>
              <a:t>2.</a:t>
            </a:r>
            <a:r>
              <a:rPr lang="en-US" sz="4000" dirty="0"/>
              <a:t> </a:t>
            </a:r>
            <a:r>
              <a:rPr lang="en-US" dirty="0"/>
              <a:t>Exposure Assessment</a:t>
            </a:r>
            <a:r>
              <a:rPr lang="en-US" b="1" dirty="0"/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Estimates how much of a substance a population inhales, ingests, or absorbs through the skin (aka the “dose”)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Some of the factors we must consider are: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How long people have been exposed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Whether the exposure was continuous or intermittent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How they were exposed – inhalation, ingestion, or absorption through the skin</a:t>
            </a:r>
            <a:endParaRPr lang="en-US" sz="4000" dirty="0"/>
          </a:p>
        </p:txBody>
      </p:sp>
      <p:pic>
        <p:nvPicPr>
          <p:cNvPr id="152580" name="Picture 4" descr="MCj02809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3" y="0"/>
            <a:ext cx="166528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STEPS TO MEASURE RISK</a:t>
            </a:r>
            <a:br>
              <a:rPr lang="en-US" sz="4000" dirty="0"/>
            </a:br>
            <a:r>
              <a:rPr lang="en-US" sz="4000" dirty="0"/>
              <a:t>3.</a:t>
            </a:r>
            <a:r>
              <a:rPr lang="en-US" b="1" dirty="0"/>
              <a:t> </a:t>
            </a:r>
            <a:r>
              <a:rPr lang="en-US" dirty="0"/>
              <a:t>Toxicity Assessment </a:t>
            </a:r>
            <a:endParaRPr lang="en-US" b="1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Toxicity assessments estimate how much of a substance does what kind of harm </a:t>
            </a:r>
          </a:p>
          <a:p>
            <a:pPr marL="609600" indent="-609600"/>
            <a:r>
              <a:rPr lang="en-US" sz="2800" dirty="0"/>
              <a:t>The toxicity assessment step looks at how much of a substance causes what kind of harm to humans.</a:t>
            </a:r>
          </a:p>
          <a:p>
            <a:pPr marL="609600" indent="-609600"/>
            <a:r>
              <a:rPr lang="en-US" sz="2800" dirty="0"/>
              <a:t>Toxicity to humans is not usually measured directly by intentionally exposing people, for obvious ethical reasons.</a:t>
            </a:r>
          </a:p>
        </p:txBody>
      </p:sp>
      <p:pic>
        <p:nvPicPr>
          <p:cNvPr id="154628" name="Picture 4" descr="MCj02381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1514475" cy="2971800"/>
          </a:xfrm>
          <a:prstGeom prst="rect">
            <a:avLst/>
          </a:prstGeom>
          <a:noFill/>
        </p:spPr>
      </p:pic>
      <p:pic>
        <p:nvPicPr>
          <p:cNvPr id="154629" name="Picture 5" descr="MCj02503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045075"/>
            <a:ext cx="1828800" cy="181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68964"/>
          </a:xfrm>
        </p:spPr>
        <p:txBody>
          <a:bodyPr>
            <a:normAutofit/>
          </a:bodyPr>
          <a:lstStyle/>
          <a:p>
            <a:r>
              <a:rPr lang="en-US" dirty="0" smtClean="0"/>
              <a:t>Chemical</a:t>
            </a:r>
          </a:p>
          <a:p>
            <a:pPr lvl="1"/>
            <a:r>
              <a:rPr lang="en-US" dirty="0" smtClean="0"/>
              <a:t>Released into: air, water, soil, food</a:t>
            </a:r>
          </a:p>
          <a:p>
            <a:pPr lvl="1"/>
            <a:r>
              <a:rPr lang="en-US" dirty="0" smtClean="0"/>
              <a:t>Synthetic chemicals </a:t>
            </a:r>
          </a:p>
          <a:p>
            <a:pPr lvl="1"/>
            <a:r>
              <a:rPr lang="en-US" dirty="0" smtClean="0"/>
              <a:t>Disinfectants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Refer to </a:t>
            </a:r>
          </a:p>
          <a:p>
            <a:pPr>
              <a:buNone/>
            </a:pPr>
            <a:r>
              <a:rPr lang="en-US" b="1" i="1" dirty="0" err="1" smtClean="0"/>
              <a:t>p</a:t>
            </a:r>
            <a:r>
              <a:rPr lang="en-US" b="1" i="1" smtClean="0"/>
              <a:t>pt</a:t>
            </a:r>
            <a:r>
              <a:rPr lang="en-US" b="1" i="1" dirty="0" smtClean="0"/>
              <a:t> project*</a:t>
            </a:r>
          </a:p>
        </p:txBody>
      </p:sp>
      <p:pic>
        <p:nvPicPr>
          <p:cNvPr id="4" name="Picture 4" descr="MPj04365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971800"/>
            <a:ext cx="5257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68964"/>
          </a:xfrm>
        </p:spPr>
        <p:txBody>
          <a:bodyPr>
            <a:normAutofit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Natural disasters, ongoing natural phenomena (UV radiation)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Result from </a:t>
            </a:r>
            <a:r>
              <a:rPr lang="en-US" dirty="0" smtClean="0">
                <a:sym typeface="Wingdings" pitchFamily="2" charset="2"/>
              </a:rPr>
              <a:t>pathogens (viruses or bacteria)</a:t>
            </a:r>
            <a:endParaRPr lang="en-US" dirty="0" smtClean="0"/>
          </a:p>
        </p:txBody>
      </p:sp>
      <p:pic>
        <p:nvPicPr>
          <p:cNvPr id="4" name="Picture 5" descr="MPj04075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agents (pathogens) that spread by: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Bodily fluids</a:t>
            </a:r>
          </a:p>
          <a:p>
            <a:pPr lvl="1"/>
            <a:r>
              <a:rPr lang="en-US" dirty="0" smtClean="0"/>
              <a:t>Vectors (nonhuman carriers, like mosquitoes)</a:t>
            </a:r>
            <a:endParaRPr lang="en-US" dirty="0"/>
          </a:p>
        </p:txBody>
      </p:sp>
      <p:pic>
        <p:nvPicPr>
          <p:cNvPr id="4" name="Picture 5" descr="sneeze-742474.jpg">
            <a:hlinkClick r:id="rId2" tooltip="sneeze-742474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309938" cy="222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Transmissible vs.</a:t>
            </a:r>
            <a:br>
              <a:rPr lang="en-US" dirty="0" smtClean="0"/>
            </a:br>
            <a:r>
              <a:rPr lang="en-US" dirty="0" smtClean="0"/>
              <a:t> Nontransmissible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Transmissible: caused by living organisms and </a:t>
            </a:r>
            <a:r>
              <a:rPr lang="en-US" b="1" u="sng" dirty="0" smtClean="0"/>
              <a:t>can</a:t>
            </a:r>
            <a:r>
              <a:rPr lang="en-US" dirty="0" smtClean="0"/>
              <a:t> spread from person to person (bacteria, virus, parasite, etc.)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Nontransmissible: caused by something other than a living organism and does </a:t>
            </a:r>
            <a:r>
              <a:rPr lang="en-US" b="1" u="sng" dirty="0" smtClean="0"/>
              <a:t>not</a:t>
            </a:r>
            <a:r>
              <a:rPr lang="en-US" dirty="0" smtClean="0"/>
              <a:t> spread from person to person (cancer, diabetes,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Deadly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of all infectious disease deaths are caused by:</a:t>
            </a:r>
          </a:p>
          <a:p>
            <a:pPr lvl="1"/>
            <a:r>
              <a:rPr lang="en-US" dirty="0" smtClean="0"/>
              <a:t>Pneumonia/flu</a:t>
            </a:r>
          </a:p>
          <a:p>
            <a:pPr lvl="1"/>
            <a:r>
              <a:rPr lang="en-US" dirty="0" smtClean="0"/>
              <a:t>HIV/AIDS</a:t>
            </a:r>
          </a:p>
          <a:p>
            <a:pPr lvl="1"/>
            <a:r>
              <a:rPr lang="en-US" dirty="0" smtClean="0"/>
              <a:t>Diarrheal disease</a:t>
            </a:r>
          </a:p>
          <a:p>
            <a:pPr lvl="1"/>
            <a:r>
              <a:rPr lang="en-US" dirty="0" smtClean="0"/>
              <a:t>TB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smtClean="0"/>
              <a:t>Hepatitis B</a:t>
            </a:r>
          </a:p>
          <a:p>
            <a:pPr lvl="1"/>
            <a:r>
              <a:rPr lang="en-US" dirty="0" smtClean="0"/>
              <a:t>Measles</a:t>
            </a:r>
            <a:endParaRPr lang="en-US" dirty="0"/>
          </a:p>
        </p:txBody>
      </p:sp>
      <p:pic>
        <p:nvPicPr>
          <p:cNvPr id="4" name="Picture 11" descr="MCj04244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24200"/>
            <a:ext cx="1870075" cy="2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2407</TotalTime>
  <Words>1408</Words>
  <Application>Microsoft Office PowerPoint</Application>
  <PresentationFormat>On-screen Show (4:3)</PresentationFormat>
  <Paragraphs>231</Paragraphs>
  <Slides>45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Foundry</vt:lpstr>
      <vt:lpstr>Photo Editor Photo</vt:lpstr>
      <vt:lpstr>Worksheet</vt:lpstr>
      <vt:lpstr>Environmental Health</vt:lpstr>
      <vt:lpstr>Common Hazards</vt:lpstr>
      <vt:lpstr>Environmental Health</vt:lpstr>
      <vt:lpstr>Hazards</vt:lpstr>
      <vt:lpstr>Hazards</vt:lpstr>
      <vt:lpstr>Hazards</vt:lpstr>
      <vt:lpstr>What causes disease?</vt:lpstr>
      <vt:lpstr>Transmissible vs.  Nontransmissible Diseases</vt:lpstr>
      <vt:lpstr>Seven Deadly Diseases</vt:lpstr>
      <vt:lpstr>Slide 10</vt:lpstr>
      <vt:lpstr>Emerging Diseases</vt:lpstr>
      <vt:lpstr>Spread of Emerging Diseases</vt:lpstr>
      <vt:lpstr>Slide 13</vt:lpstr>
      <vt:lpstr>Responding to Emerging Diseases</vt:lpstr>
      <vt:lpstr>Staggering Statistics</vt:lpstr>
      <vt:lpstr>Low Cost Disease Prevention</vt:lpstr>
      <vt:lpstr>Slide 17</vt:lpstr>
      <vt:lpstr>Nonfatal Effects of Disease</vt:lpstr>
      <vt:lpstr>Disease Distribution</vt:lpstr>
      <vt:lpstr>Slide 20</vt:lpstr>
      <vt:lpstr>Slide 21</vt:lpstr>
      <vt:lpstr>Slide 22</vt:lpstr>
      <vt:lpstr>Slide 23</vt:lpstr>
      <vt:lpstr>Transmissible Diseases</vt:lpstr>
      <vt:lpstr>Epidemiology</vt:lpstr>
      <vt:lpstr>Toxicology</vt:lpstr>
      <vt:lpstr>Toxicology</vt:lpstr>
      <vt:lpstr>Sensitivity to Toxins</vt:lpstr>
      <vt:lpstr>Toxicology</vt:lpstr>
      <vt:lpstr>Toxicology</vt:lpstr>
      <vt:lpstr>Toxicology</vt:lpstr>
      <vt:lpstr>Dose-Response Relationship</vt:lpstr>
      <vt:lpstr>Dose-Response Relationship</vt:lpstr>
      <vt:lpstr>Dose-Response Curve</vt:lpstr>
      <vt:lpstr>Risk Assessment</vt:lpstr>
      <vt:lpstr> Toxicity Assessment </vt:lpstr>
      <vt:lpstr>Toxicity Assessment - Poisons</vt:lpstr>
      <vt:lpstr>Toxicity Assessment -Poisons</vt:lpstr>
      <vt:lpstr>STEPS TO MEASURE RISK Toxicity Ratings</vt:lpstr>
      <vt:lpstr>Slide 40</vt:lpstr>
      <vt:lpstr>Risk Assessment vs. Risk Management</vt:lpstr>
      <vt:lpstr>What is risk?</vt:lpstr>
      <vt:lpstr>STEPS TO MEASURE RISK 1. Problem Identification</vt:lpstr>
      <vt:lpstr>STEPS TO MEASURE RISK 2. Exposure Assessment </vt:lpstr>
      <vt:lpstr>STEPS TO MEASURE RISK 3. Toxicity Assessment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</dc:title>
  <dc:creator>Teacher</dc:creator>
  <cp:lastModifiedBy>williams</cp:lastModifiedBy>
  <cp:revision>14</cp:revision>
  <dcterms:created xsi:type="dcterms:W3CDTF">2014-04-30T00:16:26Z</dcterms:created>
  <dcterms:modified xsi:type="dcterms:W3CDTF">2016-11-11T16:35:55Z</dcterms:modified>
</cp:coreProperties>
</file>