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0" r:id="rId5"/>
    <p:sldId id="259" r:id="rId6"/>
    <p:sldId id="281" r:id="rId7"/>
    <p:sldId id="261" r:id="rId8"/>
    <p:sldId id="262" r:id="rId9"/>
    <p:sldId id="263" r:id="rId10"/>
    <p:sldId id="282" r:id="rId11"/>
    <p:sldId id="264" r:id="rId12"/>
    <p:sldId id="265" r:id="rId13"/>
    <p:sldId id="266" r:id="rId14"/>
    <p:sldId id="267" r:id="rId15"/>
    <p:sldId id="283" r:id="rId16"/>
    <p:sldId id="269" r:id="rId17"/>
    <p:sldId id="270" r:id="rId18"/>
    <p:sldId id="291" r:id="rId19"/>
    <p:sldId id="271" r:id="rId20"/>
    <p:sldId id="272" r:id="rId21"/>
    <p:sldId id="273" r:id="rId22"/>
    <p:sldId id="274" r:id="rId23"/>
    <p:sldId id="292" r:id="rId24"/>
    <p:sldId id="293" r:id="rId25"/>
    <p:sldId id="275" r:id="rId26"/>
    <p:sldId id="276" r:id="rId27"/>
    <p:sldId id="277" r:id="rId28"/>
    <p:sldId id="278" r:id="rId29"/>
    <p:sldId id="279" r:id="rId30"/>
    <p:sldId id="280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0A39969-10A3-4A8A-A31F-508C5B8C62BA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26BCB1D-5781-4CE4-8D96-120DA6B87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BBA7397-0AE3-4F75-9FFC-BBF27C2468AE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5C9E34B0-FD66-44A1-A77F-413C8F77D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A02E5-4F29-4D31-8B25-6E4BA1764D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E9D7E-F27C-43E5-A7A9-42EE823E88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6F35-618C-4F88-B049-468239A4B2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50B47-66AE-4110-B44C-ABCEBF90FB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FA4DF-562B-444F-9B7D-621CE25E32E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Body temp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hypot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FA4DF-562B-444F-9B7D-621CE25E32E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4F8E6-18F6-44E0-A50D-B471C6C0C7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4F8E6-18F6-44E0-A50D-B471C6C0C72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06170-7B09-43CC-A51E-52D584162BA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3491C-C1A1-48BF-828F-E14AB59311E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A5B31-D18E-4B83-9171-FCD4525D325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972C2-44C4-429B-B631-FF7362F42FB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F6905-F3AA-4C05-9FC0-B3AEA0A8A16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8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D714D-A5EB-42B0-BFFE-296EF4DBA9D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BB7BE-14F1-474B-A918-C8FDC14EDF7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D81A8-2F8C-4044-83EC-A56BC3B703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A1345-3F74-4853-8F3D-0C2EF57A8C2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47EA5-753D-476B-9228-834FE6ED87C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D7A79-9EDB-463D-A0BA-9476E7B1CA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9B45D-41C5-4DC1-875F-49B76D09A5A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B12E1-8860-4C8F-A555-C5C1E42B50C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B12E1-8860-4C8F-A555-C5C1E42B50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*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DD06D-00A3-48CE-9205-D3D7FDBF2C1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E34B0-FD66-44A1-A77F-413C8F77D8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19D50F-9380-4E10-A458-2D3A0BE8B873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B77E77-3372-4A7F-92E8-8DD8AC389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Fig0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2" y="92075"/>
            <a:ext cx="5348288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 rot="20942251">
            <a:off x="-326179" y="1387209"/>
            <a:ext cx="4343400" cy="1794746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44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/>
              <a:t>The human body: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/>
              <a:t> Levels of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Metabolism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106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Dehydration Synthesis </a:t>
            </a:r>
            <a:r>
              <a:rPr lang="en-US" b="1" dirty="0" smtClean="0">
                <a:sym typeface="Wingdings" pitchFamily="2" charset="2"/>
              </a:rPr>
              <a:t>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(Lose H2O) (build/production of bonds – energy absorbed)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H2O – product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Anabolism/synthesis: A + B  AB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                     +                                                + H2O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                    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                   H+   OH-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Hydrolysis 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(Add H2O) (break apart bonds – energy released)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H2O – reactant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catabolism/decomposition: AB  A + B</a:t>
            </a:r>
            <a:endParaRPr lang="en-US" b="1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                                + H20                         +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   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                H+   OH-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9718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895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4290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95600" y="34290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3200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86400" y="2895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2895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3"/>
            <a:endCxn id="12" idx="1"/>
          </p:cNvCxnSpPr>
          <p:nvPr/>
        </p:nvCxnSpPr>
        <p:spPr>
          <a:xfrm>
            <a:off x="5181600" y="31623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2600" y="5486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5486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9400" y="54102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54102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38400" y="5715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563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38400" y="60960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819400" y="60960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Metabolism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Create chemical equations to show the anabolism of 		       Macromolecules by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		DEHYDRATION SYNTHESIS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Pattern: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  Reactant + Reactant         Product + Product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err="1" smtClean="0"/>
              <a:t>Carb</a:t>
            </a: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  Protein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3.  Lipid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838200" y="2514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0421" name="AutoShape 6"/>
          <p:cNvCxnSpPr>
            <a:cxnSpLocks noChangeShapeType="1"/>
            <a:stCxn id="60419" idx="3"/>
            <a:endCxn id="60419" idx="3"/>
          </p:cNvCxnSpPr>
          <p:nvPr/>
        </p:nvCxnSpPr>
        <p:spPr bwMode="auto">
          <a:xfrm>
            <a:off x="9144000" y="3467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2" name="AutoShape 7"/>
          <p:cNvSpPr>
            <a:spLocks noChangeArrowheads="1"/>
          </p:cNvSpPr>
          <p:nvPr/>
        </p:nvSpPr>
        <p:spPr bwMode="auto">
          <a:xfrm flipV="1">
            <a:off x="4267200" y="3048000"/>
            <a:ext cx="4572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Health &amp; Disease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617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Disease:</a:t>
            </a:r>
            <a:r>
              <a:rPr lang="en-US" sz="2400" dirty="0" smtClean="0"/>
              <a:t>  Any reduction of the state of homeostasis – leads to disruption of normal functioning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Congenital, immunological, metabolic, </a:t>
            </a:r>
            <a:r>
              <a:rPr lang="en-US" sz="2200" dirty="0" err="1" smtClean="0"/>
              <a:t>neoplastic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Lesions:</a:t>
            </a:r>
            <a:r>
              <a:rPr lang="en-US" sz="2400" dirty="0" smtClean="0"/>
              <a:t> Structural changes in the body caused by 			disease, usually at tissue level. (lesion = </a:t>
            </a:r>
            <a:r>
              <a:rPr lang="en-US" sz="2400" dirty="0" err="1" smtClean="0"/>
              <a:t>laesio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injury)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Acute:</a:t>
            </a:r>
            <a:r>
              <a:rPr lang="en-US" sz="2400" dirty="0" smtClean="0"/>
              <a:t>  A lesion that is recently acquired and expected to 		last for a short time.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Chronic:</a:t>
            </a:r>
            <a:r>
              <a:rPr lang="en-US" sz="2400" dirty="0" smtClean="0"/>
              <a:t>  A lesion that is expected to last longer.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Symptoms:</a:t>
            </a:r>
            <a:r>
              <a:rPr lang="en-US" sz="2400" dirty="0" smtClean="0"/>
              <a:t>  When lesions are accompanied by sensations 	such as a dizziness and weakness.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Diagnosis:</a:t>
            </a:r>
            <a:r>
              <a:rPr lang="en-US" sz="2400" dirty="0" smtClean="0"/>
              <a:t>  Identifying a disease from symptoms and 		lesions.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Classification of Disease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295400"/>
            <a:ext cx="6096000" cy="5562600"/>
          </a:xfrm>
        </p:spPr>
        <p:txBody>
          <a:bodyPr/>
          <a:lstStyle/>
          <a:p>
            <a:pPr eaLnBrk="1" hangingPunct="1"/>
            <a:r>
              <a:rPr lang="en-US" sz="3800" smtClean="0"/>
              <a:t>Congenital </a:t>
            </a:r>
          </a:p>
          <a:p>
            <a:pPr eaLnBrk="1" hangingPunct="1"/>
            <a:endParaRPr lang="en-US" sz="3800" smtClean="0"/>
          </a:p>
          <a:p>
            <a:pPr eaLnBrk="1" hangingPunct="1"/>
            <a:r>
              <a:rPr lang="en-US" sz="3800" smtClean="0"/>
              <a:t>Immunological</a:t>
            </a:r>
          </a:p>
          <a:p>
            <a:pPr eaLnBrk="1" hangingPunct="1"/>
            <a:endParaRPr lang="en-US" sz="3800" smtClean="0"/>
          </a:p>
          <a:p>
            <a:pPr eaLnBrk="1" hangingPunct="1"/>
            <a:r>
              <a:rPr lang="en-US" sz="3800" smtClean="0"/>
              <a:t>Metabolic</a:t>
            </a:r>
          </a:p>
          <a:p>
            <a:pPr eaLnBrk="1" hangingPunct="1">
              <a:buFontTx/>
              <a:buNone/>
            </a:pPr>
            <a:endParaRPr lang="en-US" sz="3800" smtClean="0"/>
          </a:p>
          <a:p>
            <a:pPr eaLnBrk="1" hangingPunct="1"/>
            <a:r>
              <a:rPr lang="en-US" sz="3800" smtClean="0"/>
              <a:t>Neoplastic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76962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Congenital</a:t>
            </a:r>
            <a:endParaRPr lang="en-US" sz="5200" dirty="0" smtClean="0"/>
          </a:p>
          <a:p>
            <a:pPr eaLnBrk="1" hangingPunct="1">
              <a:buFont typeface="Times" pitchFamily="18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Disease arises before birth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Inherited or caused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Ex:  Down’s Syndrome, Congenital heart disease, fetal alcohol syndrome</a:t>
            </a:r>
            <a:endParaRPr lang="en-US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3491" name="Picture 6" descr="ANd9GcTgPhXIrR2gmtwRU3E3CwVtO8xVEGv0Y3J3UmByowxnWT1Z_l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2133600" cy="26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0" descr="ANd9GcQ2wM-wEW-Af7OVT0gXFlM6zlWO6dzUnoY5R9pzwi9b7BLc0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90020"/>
            <a:ext cx="2366963" cy="24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769620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5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Immunological</a:t>
            </a:r>
            <a:endParaRPr lang="en-US" sz="5200" dirty="0" smtClean="0"/>
          </a:p>
          <a:p>
            <a:pPr eaLnBrk="1" hangingPunct="1">
              <a:buFont typeface="Times" pitchFamily="18" charset="0"/>
              <a:buChar char="•"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buFont typeface="Times" pitchFamily="18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Reaction by body to an invasion by foreign substances.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Use of white blood cells (fight infection; create antibodies)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Body usually responds by inflammation (causes sore throat, pain from swollen tissue, coughing)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Foreign substances: bacteria, viruses, fungi, &amp;/or protozoa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Ex.:  allergies, common cold, HIV, pneumonia, AIDS</a:t>
            </a:r>
            <a:endParaRPr lang="en-US" sz="4800" u="sng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153400" cy="6172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200" u="sng" dirty="0" smtClean="0"/>
              <a:t>Metabolic</a:t>
            </a:r>
            <a:r>
              <a:rPr lang="en-US" sz="2800" dirty="0" smtClean="0"/>
              <a:t> </a:t>
            </a:r>
          </a:p>
          <a:p>
            <a:pPr eaLnBrk="1" hangingPunct="1">
              <a:buFont typeface="Times" pitchFamily="18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Disease that affects metabolism directly </a:t>
            </a:r>
          </a:p>
          <a:p>
            <a:pPr eaLnBrk="1" hangingPunct="1">
              <a:buFont typeface="Times" pitchFamily="18" charset="0"/>
              <a:buNone/>
              <a:defRPr/>
            </a:pPr>
            <a:r>
              <a:rPr lang="en-US" i="1" dirty="0" smtClean="0"/>
              <a:t>   (all diseases can eventually affect metabolism)   </a:t>
            </a:r>
          </a:p>
          <a:p>
            <a:pPr>
              <a:buFont typeface="Times" pitchFamily="18" charset="0"/>
              <a:buChar char="•"/>
              <a:defRPr/>
            </a:pPr>
            <a:r>
              <a:rPr lang="en-US" dirty="0" smtClean="0"/>
              <a:t>Production and use of energy is disturbed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No energy is made-other systems start to fail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Ex.:  Diabetes, physical injury (trauma) which results in fluid loss that upsets metabolic balance b/w cells.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431800" y="493713"/>
            <a:ext cx="25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174625" y="6400800"/>
            <a:ext cx="188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Start 2/12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077200" cy="6324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52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Neoplastic</a:t>
            </a: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Normal cells growth and reproduction become abnormal b/c cells develop lesions (tumor)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Threatens the normal activities of tissues and organs</a:t>
            </a:r>
          </a:p>
          <a:p>
            <a:pPr eaLnBrk="1" hangingPunct="1">
              <a:buFont typeface="Times" pitchFamily="18" charset="0"/>
              <a:buChar char="•"/>
              <a:defRPr/>
            </a:pPr>
            <a:r>
              <a:rPr lang="en-US" dirty="0" smtClean="0"/>
              <a:t>Ex. Cysts, tumors</a:t>
            </a:r>
          </a:p>
          <a:p>
            <a:pPr lvl="1">
              <a:buFont typeface="Times" pitchFamily="18" charset="0"/>
              <a:buChar char="•"/>
              <a:defRPr/>
            </a:pPr>
            <a:r>
              <a:rPr lang="en-US" dirty="0" smtClean="0"/>
              <a:t>Benign – noncancerous ; malignant -- cancerous</a:t>
            </a:r>
          </a:p>
        </p:txBody>
      </p:sp>
      <p:pic>
        <p:nvPicPr>
          <p:cNvPr id="66563" name="Picture 6" descr="ANd9GcQJhLsaMF75GA0Fn54B3Xjn5ZuubmULR4tcgyuCFPeuCYGFTKRD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8" descr="ANd9GcQeDn9J8amGCHc829PBQ9Qo-ro3B8xnYv58LPzH74_Hd9VtssB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0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0" descr="ANd9GcTxJcuJXhCXiU1fVE_eEVw2WtNkCIaM6ZkLW5GzBh5XhDd9ljNX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292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609600"/>
            <a:ext cx="7567613" cy="1143000"/>
          </a:xfrm>
        </p:spPr>
        <p:txBody>
          <a:bodyPr/>
          <a:lstStyle/>
          <a:p>
            <a:pPr eaLnBrk="1" hangingPunct="1"/>
            <a:r>
              <a:rPr lang="en-US" smtClean="0"/>
              <a:t>Homeostasis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458200" cy="40798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/>
              <a:t>Homeostasis is the ability of the body to maintain a relatively stable internal environment</a:t>
            </a:r>
          </a:p>
          <a:p>
            <a:pPr eaLnBrk="1" hangingPunct="1"/>
            <a:r>
              <a:rPr lang="en-US" sz="2800" dirty="0" smtClean="0"/>
              <a:t>The internal environment of the body is in a dynamic state of equilibrium [internal conditions vary, but within relatively narrow limits (ranges)]</a:t>
            </a:r>
          </a:p>
          <a:p>
            <a:pPr eaLnBrk="1" hangingPunct="1"/>
            <a:r>
              <a:rPr lang="en-US" sz="2800" dirty="0" smtClean="0"/>
              <a:t>A wide variety of chemical, thermal, and neural factors act and interact in complex ways to maintain 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609600"/>
            <a:ext cx="7567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Levels of Structural Organization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534400" cy="4114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Chemical – atoms combine to form molecules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Cellular – molecules interact to make up cells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Tissue – cells are grouped into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Organ – tissues compose organs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Organ system – organs function together to form organ systems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Organism (individual) – made up of the organ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67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Control Mechanisms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562600" cy="51546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u="sng" dirty="0" smtClean="0"/>
              <a:t>Normal</a:t>
            </a:r>
            <a:r>
              <a:rPr lang="en-US" sz="2800" dirty="0" smtClean="0"/>
              <a:t> (Variable):  the factor/event being regulated/altered</a:t>
            </a:r>
          </a:p>
          <a:p>
            <a:pPr eaLnBrk="1" hangingPunct="1"/>
            <a:r>
              <a:rPr lang="en-US" sz="2800" b="1" u="sng" dirty="0" smtClean="0"/>
              <a:t>Receptor</a:t>
            </a:r>
            <a:r>
              <a:rPr lang="en-US" sz="2800" dirty="0" smtClean="0"/>
              <a:t>: monitors the </a:t>
            </a:r>
            <a:r>
              <a:rPr lang="en-US" sz="2800" dirty="0" err="1" smtClean="0"/>
              <a:t>enviro</a:t>
            </a:r>
            <a:r>
              <a:rPr lang="en-US" sz="2800" dirty="0" smtClean="0"/>
              <a:t>. and responds to changes (</a:t>
            </a:r>
            <a:r>
              <a:rPr lang="en-US" dirty="0" smtClean="0"/>
              <a:t>S</a:t>
            </a:r>
            <a:r>
              <a:rPr lang="en-US" sz="2800" dirty="0" smtClean="0"/>
              <a:t>timuli)</a:t>
            </a:r>
          </a:p>
          <a:p>
            <a:pPr eaLnBrk="1" hangingPunct="1"/>
            <a:r>
              <a:rPr lang="en-US" sz="2800" b="1" u="sng" dirty="0" smtClean="0"/>
              <a:t>Control center  </a:t>
            </a:r>
            <a:r>
              <a:rPr lang="en-US" sz="2800" dirty="0" smtClean="0"/>
              <a:t>(c.c.): “boss” determines the set point at which the variable is maintained – gets info from receptor, gives info to </a:t>
            </a:r>
            <a:r>
              <a:rPr lang="en-US" sz="2800" dirty="0" err="1" smtClean="0"/>
              <a:t>effector</a:t>
            </a:r>
            <a:endParaRPr lang="en-US" sz="2800" dirty="0" smtClean="0"/>
          </a:p>
          <a:p>
            <a:pPr lvl="1"/>
            <a:r>
              <a:rPr lang="en-US" sz="2600" dirty="0" smtClean="0"/>
              <a:t>(ex: hypothalamus in brain)</a:t>
            </a:r>
          </a:p>
          <a:p>
            <a:pPr eaLnBrk="1" hangingPunct="1"/>
            <a:r>
              <a:rPr lang="en-US" sz="2800" b="1" u="sng" dirty="0" err="1" smtClean="0"/>
              <a:t>Effector</a:t>
            </a:r>
            <a:r>
              <a:rPr lang="en-US" sz="2800" dirty="0" smtClean="0"/>
              <a:t>: provides the means to respond to the stimulus; signal sent out by control center</a:t>
            </a:r>
          </a:p>
        </p:txBody>
      </p:sp>
      <p:pic>
        <p:nvPicPr>
          <p:cNvPr id="68612" name="Picture 4" descr="ap1lf0104_b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6923" r="11215" b="4091"/>
          <a:stretch>
            <a:fillRect/>
          </a:stretch>
        </p:blipFill>
        <p:spPr bwMode="auto">
          <a:xfrm>
            <a:off x="5878749" y="2133600"/>
            <a:ext cx="3265251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Homeostatic Control Mechanisms</a:t>
            </a:r>
          </a:p>
        </p:txBody>
      </p:sp>
      <p:pic>
        <p:nvPicPr>
          <p:cNvPr id="69635" name="Picture 3" descr="ap1lf010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33463"/>
            <a:ext cx="6883400" cy="582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632325" y="4964113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6761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Negative Feedback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42988"/>
            <a:ext cx="8534400" cy="52816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Stimulus causes response to </a:t>
            </a:r>
            <a:r>
              <a:rPr lang="en-US" sz="2800" u="sng" dirty="0" smtClean="0"/>
              <a:t>reverse</a:t>
            </a:r>
            <a:r>
              <a:rPr lang="en-US" sz="2800" dirty="0" smtClean="0"/>
              <a:t> the initial stimulus </a:t>
            </a:r>
            <a:r>
              <a:rPr lang="en-US" dirty="0" smtClean="0">
                <a:sym typeface="Wingdings" pitchFamily="2" charset="2"/>
              </a:rPr>
              <a:t>*opposite direction*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Most common type of feedback loop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Returns to homeostasis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Good for body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Ex: body temp reg./blood pres. reg./pH of blood/sodium of blood 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Everyday occurrences with </a:t>
            </a:r>
            <a:r>
              <a:rPr lang="en-US" dirty="0" err="1" smtClean="0">
                <a:sym typeface="Wingdings" pitchFamily="2" charset="2"/>
              </a:rPr>
              <a:t>fxns</a:t>
            </a:r>
            <a:r>
              <a:rPr lang="en-US" dirty="0" smtClean="0">
                <a:sym typeface="Wingdings" pitchFamily="2" charset="2"/>
              </a:rPr>
              <a:t> of body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Restore body </a:t>
            </a:r>
            <a:r>
              <a:rPr lang="en-US" dirty="0" err="1" smtClean="0">
                <a:sym typeface="Wingdings" pitchFamily="2" charset="2"/>
              </a:rPr>
              <a:t>fxn</a:t>
            </a:r>
            <a:r>
              <a:rPr lang="en-US" dirty="0" smtClean="0">
                <a:sym typeface="Wingdings" pitchFamily="2" charset="2"/>
              </a:rPr>
              <a:t> to normal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0"/>
            <a:ext cx="7567613" cy="1143000"/>
          </a:xfrm>
        </p:spPr>
        <p:txBody>
          <a:bodyPr/>
          <a:lstStyle/>
          <a:p>
            <a:pPr eaLnBrk="1" hangingPunct="1"/>
            <a:r>
              <a:rPr lang="en-US" smtClean="0"/>
              <a:t>Negative Feedback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42988"/>
            <a:ext cx="3276600" cy="52816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negative feedback systems, the output “turns down” or “shuts off” the original stimulus</a:t>
            </a:r>
          </a:p>
          <a:p>
            <a:pPr eaLnBrk="1" hangingPunct="1"/>
            <a:r>
              <a:rPr lang="en-US" sz="2800" dirty="0" smtClean="0"/>
              <a:t>Example:  Regulation of blood glucose levels </a:t>
            </a:r>
          </a:p>
        </p:txBody>
      </p:sp>
      <p:pic>
        <p:nvPicPr>
          <p:cNvPr id="70660" name="Picture 4" descr="ap1lf0105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965200"/>
            <a:ext cx="6070600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67613" cy="1143000"/>
          </a:xfrm>
        </p:spPr>
        <p:txBody>
          <a:bodyPr/>
          <a:lstStyle/>
          <a:p>
            <a:pPr eaLnBrk="1" hangingPunct="1"/>
            <a:r>
              <a:rPr lang="en-US" smtClean="0"/>
              <a:t>Positive Feedback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  <a:r>
              <a:rPr lang="en-US" sz="2800" dirty="0" smtClean="0"/>
              <a:t>timulus causes response that supports, promotes, enhances or furthers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More rare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restore a body </a:t>
            </a:r>
            <a:r>
              <a:rPr lang="en-US" dirty="0" err="1" smtClean="0"/>
              <a:t>fxn</a:t>
            </a:r>
            <a:r>
              <a:rPr lang="en-US" dirty="0" smtClean="0"/>
              <a:t> to normal level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“Vicious cycle”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harmful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Ex: heat stroke ; body temp.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Ex: childbirth and blood clotting *exceptions –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57800" y="3200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86400" y="3048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15000" y="2819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67613" cy="1143000"/>
          </a:xfrm>
        </p:spPr>
        <p:txBody>
          <a:bodyPr/>
          <a:lstStyle/>
          <a:p>
            <a:pPr eaLnBrk="1" hangingPunct="1"/>
            <a:r>
              <a:rPr lang="en-US" smtClean="0"/>
              <a:t>Positive Feedback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35814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positive feedback systems, the output enhances or “turns up” the original stimulus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Examples:  Regulation of blood clotting, Uterine contractions during labor.</a:t>
            </a:r>
          </a:p>
        </p:txBody>
      </p:sp>
      <p:pic>
        <p:nvPicPr>
          <p:cNvPr id="71684" name="Picture 4" descr="ap1lf0106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0" y="965200"/>
            <a:ext cx="4978400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5943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>Medical Imaging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1600200"/>
            <a:ext cx="8093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Allows physicians to peer inside the body to provide clues to abnormal anatomy and deviations from normal physiology in order to help diagnose disease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0" y="2667000"/>
            <a:ext cx="289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Examples?????</a:t>
            </a:r>
          </a:p>
        </p:txBody>
      </p:sp>
      <p:pic>
        <p:nvPicPr>
          <p:cNvPr id="19461" name="Picture 5" descr="scan0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62313"/>
            <a:ext cx="44196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90588" y="3298825"/>
            <a:ext cx="371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Conventional Radiography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57400" y="41148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(X-Ray)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3" grpId="0" autoUpdateAnimBg="0"/>
      <p:bldP spid="1946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93420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>Medical Imaging</a:t>
            </a:r>
          </a:p>
        </p:txBody>
      </p:sp>
      <p:pic>
        <p:nvPicPr>
          <p:cNvPr id="20484" name="Picture 4" descr="scan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4495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0" y="838200"/>
            <a:ext cx="3444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Computed Tomography (CT) Scanning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86400" y="2057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formerly called Computerized Axial Tomography (CAT) Scanning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11875" y="4822825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Ultrasound</a:t>
            </a:r>
          </a:p>
        </p:txBody>
      </p:sp>
      <p:pic>
        <p:nvPicPr>
          <p:cNvPr id="20490" name="Picture 10" descr="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75038"/>
            <a:ext cx="38862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autoUpdateAnimBg="0"/>
      <p:bldP spid="2048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can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1066800"/>
            <a:ext cx="3597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scan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27606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6000" b="1" smtClean="0"/>
              <a:t>Medical Imaging</a:t>
            </a:r>
          </a:p>
        </p:txBody>
      </p:sp>
      <p:pic>
        <p:nvPicPr>
          <p:cNvPr id="53255" name="Picture 7" descr="cancer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1752600"/>
            <a:ext cx="3810000" cy="3028950"/>
          </a:xfrm>
          <a:noFill/>
        </p:spPr>
      </p:pic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1524000" y="46482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Posterior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5181600"/>
            <a:ext cx="3048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Positron Emission Tomography</a:t>
            </a:r>
          </a:p>
          <a:p>
            <a:pPr algn="ctr"/>
            <a:r>
              <a:rPr lang="en-US"/>
              <a:t>(PET)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14400" y="646112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What happened here?</a:t>
            </a:r>
          </a:p>
        </p:txBody>
      </p:sp>
      <p:sp>
        <p:nvSpPr>
          <p:cNvPr id="75785" name="Freeform 10"/>
          <p:cNvSpPr>
            <a:spLocks/>
          </p:cNvSpPr>
          <p:nvPr/>
        </p:nvSpPr>
        <p:spPr bwMode="auto">
          <a:xfrm>
            <a:off x="1676400" y="2362200"/>
            <a:ext cx="2857500" cy="4508500"/>
          </a:xfrm>
          <a:custGeom>
            <a:avLst/>
            <a:gdLst>
              <a:gd name="T0" fmla="*/ 2147483647 w 1800"/>
              <a:gd name="T1" fmla="*/ 2147483647 h 2840"/>
              <a:gd name="T2" fmla="*/ 2147483647 w 1800"/>
              <a:gd name="T3" fmla="*/ 2147483647 h 2840"/>
              <a:gd name="T4" fmla="*/ 2147483647 w 1800"/>
              <a:gd name="T5" fmla="*/ 1693545211 h 2840"/>
              <a:gd name="T6" fmla="*/ 0 w 1800"/>
              <a:gd name="T7" fmla="*/ 0 h 2840"/>
              <a:gd name="T8" fmla="*/ 0 60000 65536"/>
              <a:gd name="T9" fmla="*/ 0 60000 65536"/>
              <a:gd name="T10" fmla="*/ 0 60000 65536"/>
              <a:gd name="T11" fmla="*/ 0 60000 65536"/>
              <a:gd name="T12" fmla="*/ 0 w 1800"/>
              <a:gd name="T13" fmla="*/ 0 h 2840"/>
              <a:gd name="T14" fmla="*/ 1800 w 1800"/>
              <a:gd name="T15" fmla="*/ 2840 h 28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" h="2840">
                <a:moveTo>
                  <a:pt x="1008" y="2736"/>
                </a:moveTo>
                <a:cubicBezTo>
                  <a:pt x="1252" y="2788"/>
                  <a:pt x="1496" y="2840"/>
                  <a:pt x="1584" y="2496"/>
                </a:cubicBezTo>
                <a:cubicBezTo>
                  <a:pt x="1672" y="2152"/>
                  <a:pt x="1800" y="1088"/>
                  <a:pt x="1536" y="672"/>
                </a:cubicBezTo>
                <a:cubicBezTo>
                  <a:pt x="1272" y="256"/>
                  <a:pt x="636" y="128"/>
                  <a:pt x="0" y="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1600200" y="2362200"/>
            <a:ext cx="1524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7" name="Line 12"/>
          <p:cNvSpPr>
            <a:spLocks noChangeShapeType="1"/>
          </p:cNvSpPr>
          <p:nvPr/>
        </p:nvSpPr>
        <p:spPr bwMode="auto">
          <a:xfrm flipH="1">
            <a:off x="1600200" y="2209800"/>
            <a:ext cx="3048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927725" y="5222875"/>
            <a:ext cx="27574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Digital Subtraction </a:t>
            </a:r>
          </a:p>
          <a:p>
            <a:pPr algn="ctr"/>
            <a:r>
              <a:rPr lang="en-US"/>
              <a:t>Angiography</a:t>
            </a:r>
          </a:p>
          <a:p>
            <a:pPr algn="ctr"/>
            <a:r>
              <a:rPr lang="en-US"/>
              <a:t>(DSA)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  <p:bldP spid="215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p1lf0101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5640388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Levels of Structural Organization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248400" y="1371600"/>
            <a:ext cx="2667000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1.Chemical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>
                <a:latin typeface="Times New Roman" charset="0"/>
              </a:rPr>
              <a:t>	</a:t>
            </a:r>
            <a:r>
              <a:rPr lang="en-US">
                <a:latin typeface="Times New Roman" charset="0"/>
              </a:rPr>
              <a:t>Atoms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>
                <a:latin typeface="Times New Roman" charset="0"/>
              </a:rPr>
              <a:t>	Molecule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2.Cell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3.Tissue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4.Organ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5.Organ System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 sz="2800" b="1">
                <a:latin typeface="Times New Roman" charset="0"/>
              </a:rPr>
              <a:t>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smtClean="0"/>
              <a:t>Medical Imaging</a:t>
            </a:r>
          </a:p>
        </p:txBody>
      </p:sp>
      <p:pic>
        <p:nvPicPr>
          <p:cNvPr id="52227" name="Picture 3" descr="tda0043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78198" y="3923983"/>
            <a:ext cx="787603" cy="975360"/>
          </a:xfrm>
          <a:noFill/>
        </p:spPr>
      </p:pic>
      <p:pic>
        <p:nvPicPr>
          <p:cNvPr id="76803" name="Picture 5" descr="scan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33600"/>
            <a:ext cx="46863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91200" y="2057400"/>
            <a:ext cx="2835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Magnetic Resonance Imaging (MRI)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Tissue Types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Each person at your table will research one tissue type. The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following information needs to be placed within your notes. 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Assignments:</a:t>
            </a:r>
            <a:r>
              <a:rPr lang="en-US" sz="2400" dirty="0" smtClean="0"/>
              <a:t> 		</a:t>
            </a:r>
            <a:r>
              <a:rPr lang="en-US" sz="2400" dirty="0" smtClean="0">
                <a:solidFill>
                  <a:srgbClr val="006600"/>
                </a:solidFill>
              </a:rPr>
              <a:t>1.  ID Tissue Type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#1:  Epithelial 		</a:t>
            </a:r>
            <a:r>
              <a:rPr lang="en-US" sz="2400" dirty="0" smtClean="0">
                <a:solidFill>
                  <a:srgbClr val="009900"/>
                </a:solidFill>
              </a:rPr>
              <a:t>2.  Definition of tissue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#2:  Connective 		</a:t>
            </a:r>
            <a:r>
              <a:rPr lang="en-US" sz="2400" dirty="0" smtClean="0">
                <a:solidFill>
                  <a:srgbClr val="006600"/>
                </a:solidFill>
              </a:rPr>
              <a:t>3.  Anatomy &amp; Physiology of tissue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#3:  Muscular 		</a:t>
            </a:r>
            <a:r>
              <a:rPr lang="en-US" sz="2400" dirty="0" smtClean="0">
                <a:solidFill>
                  <a:srgbClr val="009900"/>
                </a:solidFill>
              </a:rPr>
              <a:t>4.  Specific examples within the body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#4:  Nervous	</a:t>
            </a:r>
            <a:r>
              <a:rPr lang="en-US" sz="2400" dirty="0" smtClean="0">
                <a:solidFill>
                  <a:srgbClr val="CC0000"/>
                </a:solidFill>
              </a:rPr>
              <a:t>                    </a:t>
            </a:r>
            <a:r>
              <a:rPr lang="en-US" sz="2400" dirty="0" smtClean="0">
                <a:solidFill>
                  <a:srgbClr val="006600"/>
                </a:solidFill>
              </a:rPr>
              <a:t>Ex:  Blood is connective tissue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		       			    </a:t>
            </a:r>
            <a:r>
              <a:rPr lang="en-US" sz="2400" dirty="0" smtClean="0">
                <a:solidFill>
                  <a:srgbClr val="CC0000"/>
                </a:solidFill>
              </a:rPr>
              <a:t>    </a:t>
            </a:r>
            <a:r>
              <a:rPr lang="en-US" sz="2400" dirty="0" smtClean="0">
                <a:solidFill>
                  <a:srgbClr val="009900"/>
                </a:solidFill>
              </a:rPr>
              <a:t>Ex:  Bone is connective tissue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*Nervous:  Be sure to include the 3 parts to all neurons.  Draw a </a:t>
            </a:r>
            <a:r>
              <a:rPr lang="en-US" sz="2400" dirty="0" err="1" smtClean="0"/>
              <a:t>multipolar</a:t>
            </a:r>
            <a:r>
              <a:rPr lang="en-US" sz="2400" dirty="0" smtClean="0"/>
              <a:t> neuron, label the parts and list function of parts.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*All groups need to verbalize how the anatomy of the tissue dictates the tissue function and vice 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724400" cy="4975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Tissue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CC0099"/>
                </a:solidFill>
              </a:rPr>
              <a:t> Epithelial </a:t>
            </a:r>
            <a:br>
              <a:rPr lang="en-US" sz="2800" b="1">
                <a:solidFill>
                  <a:srgbClr val="CC0099"/>
                </a:solidFill>
              </a:rPr>
            </a:br>
            <a:endParaRPr lang="en-US" sz="2800" b="1">
              <a:solidFill>
                <a:srgbClr val="CC00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Connective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Muscle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Nerve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66800" y="212725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/>
              <a:t>Levels of Organization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146175" y="990600"/>
            <a:ext cx="731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76600" y="2057400"/>
            <a:ext cx="5257800" cy="3106738"/>
          </a:xfrm>
          <a:prstGeom prst="rect">
            <a:avLst/>
          </a:prstGeom>
          <a:solidFill>
            <a:schemeClr val="tx1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This tissue forms the outer layer of skin, covers organs, lines cavities, and forms tubes, ducts, and portions of certain glands; responsible for protection, absorption, secretion, and excretion.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724400" cy="4975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Tissue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Epithelial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CC0099"/>
                </a:solidFill>
              </a:rPr>
              <a:t> Connective</a:t>
            </a:r>
            <a:br>
              <a:rPr lang="en-US" sz="2800" b="1">
                <a:solidFill>
                  <a:srgbClr val="CC0099"/>
                </a:solidFill>
              </a:rPr>
            </a:br>
            <a:endParaRPr lang="en-US" sz="2800" b="1">
              <a:solidFill>
                <a:srgbClr val="CC00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Muscle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Nerve</a:t>
            </a:r>
            <a:br>
              <a:rPr lang="en-US" sz="2800" b="1"/>
            </a:br>
            <a:endParaRPr lang="en-US" sz="2800" b="1">
              <a:solidFill>
                <a:srgbClr val="CC0099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66800" y="212725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/>
              <a:t>Levels of Organization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46175" y="990600"/>
            <a:ext cx="731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76600" y="3124200"/>
            <a:ext cx="5257800" cy="3106738"/>
          </a:xfrm>
          <a:prstGeom prst="rect">
            <a:avLst/>
          </a:prstGeom>
          <a:solidFill>
            <a:schemeClr val="tx1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Is the most abundant of tissue and is responsible for supporting organs of the body, providing sheaths for muscles, and connecting muscle to bones and bones to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724400" cy="4975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Tissue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Epithelial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Connective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CC0099"/>
                </a:solidFill>
              </a:rPr>
              <a:t> Muscle </a:t>
            </a:r>
            <a:br>
              <a:rPr lang="en-US" sz="2800" b="1">
                <a:solidFill>
                  <a:srgbClr val="CC0099"/>
                </a:solidFill>
              </a:rPr>
            </a:br>
            <a:endParaRPr lang="en-US" sz="2800" b="1">
              <a:solidFill>
                <a:srgbClr val="CC00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Nerve</a:t>
            </a:r>
            <a:br>
              <a:rPr lang="en-US" sz="2800" b="1"/>
            </a:br>
            <a:endParaRPr lang="en-US" sz="2800" b="1">
              <a:solidFill>
                <a:srgbClr val="CC0099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66800" y="212725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/>
              <a:t>Levels of Organization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146175" y="990600"/>
            <a:ext cx="731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76600" y="4267200"/>
            <a:ext cx="5257800" cy="2219325"/>
          </a:xfrm>
          <a:prstGeom prst="rect">
            <a:avLst/>
          </a:prstGeom>
          <a:solidFill>
            <a:schemeClr val="tx1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FF"/>
                </a:solidFill>
              </a:rPr>
              <a:t>Consists of three different types of tissue:</a:t>
            </a:r>
            <a:br>
              <a:rPr lang="en-US" sz="2800" b="1">
                <a:solidFill>
                  <a:srgbClr val="FFFFFF"/>
                </a:solidFill>
              </a:rPr>
            </a:br>
            <a:endParaRPr lang="en-US" sz="1000" b="1">
              <a:solidFill>
                <a:srgbClr val="FFFFFF"/>
              </a:solidFill>
            </a:endParaRPr>
          </a:p>
          <a:p>
            <a:pPr lvl="1" indent="-169863" eaLnBrk="1" hangingPunct="1"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Voluntary or striated; skeletal</a:t>
            </a:r>
          </a:p>
          <a:p>
            <a:pPr lvl="1" indent="-169863" eaLnBrk="1" hangingPunct="1"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Cardiac</a:t>
            </a:r>
          </a:p>
          <a:p>
            <a:pPr lvl="1" indent="-169863" eaLnBrk="1" hangingPunct="1">
              <a:buFontTx/>
              <a:buChar char="•"/>
            </a:pPr>
            <a:r>
              <a:rPr lang="en-US" b="1">
                <a:solidFill>
                  <a:srgbClr val="FFFFFF"/>
                </a:solidFill>
              </a:rPr>
              <a:t>Involuntary or 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724400" cy="4975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/>
              <a:t>Tissue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Epithelial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Connective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Muscle </a:t>
            </a:r>
            <a:br>
              <a:rPr lang="en-US" sz="2800" b="1"/>
            </a:br>
            <a:endParaRPr lang="en-US" sz="28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CC0099"/>
                </a:solidFill>
              </a:rPr>
              <a:t> Nerve</a:t>
            </a:r>
            <a:br>
              <a:rPr lang="en-US" sz="2800" b="1">
                <a:solidFill>
                  <a:srgbClr val="CC0099"/>
                </a:solidFill>
              </a:rPr>
            </a:br>
            <a:endParaRPr lang="en-US" sz="2800" b="1">
              <a:solidFill>
                <a:srgbClr val="CC0099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66800" y="212725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/>
              <a:t>Levels of Organization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146175" y="990600"/>
            <a:ext cx="731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76600" y="3533775"/>
            <a:ext cx="5257800" cy="2679700"/>
          </a:xfrm>
          <a:prstGeom prst="rect">
            <a:avLst/>
          </a:prstGeom>
          <a:solidFill>
            <a:schemeClr val="tx1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FF"/>
                </a:solidFill>
              </a:rPr>
              <a:t>Consists of nerve cells and interstitial tissue. It has the properties of excitability and conductivity, and functions to control and coordinate the activities of the body.</a:t>
            </a:r>
            <a:endParaRPr 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6324600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endParaRPr lang="en-US" b="1" i="1" u="sng" dirty="0" smtClean="0"/>
          </a:p>
          <a:p>
            <a:pPr lvl="1" eaLnBrk="1" hangingPunct="1"/>
            <a:endParaRPr lang="en-US" b="1" i="1" u="sng" dirty="0" smtClean="0"/>
          </a:p>
          <a:p>
            <a:pPr lvl="1" eaLnBrk="1" hangingPunct="1"/>
            <a:endParaRPr lang="en-US" b="1" i="1" u="sng" dirty="0" smtClean="0"/>
          </a:p>
          <a:p>
            <a:pPr lvl="1" eaLnBrk="1" hangingPunct="1"/>
            <a:r>
              <a:rPr lang="en-US" b="1" i="1" u="sng" dirty="0" smtClean="0"/>
              <a:t>Organization:</a:t>
            </a:r>
          </a:p>
          <a:p>
            <a:pPr lvl="2"/>
            <a:r>
              <a:rPr lang="en-US" dirty="0" smtClean="0"/>
              <a:t>Made up of cells</a:t>
            </a:r>
          </a:p>
          <a:p>
            <a:pPr lvl="2"/>
            <a:r>
              <a:rPr lang="en-US" dirty="0" smtClean="0"/>
              <a:t>Stable structures that make it possible for cell to perform </a:t>
            </a:r>
            <a:r>
              <a:rPr lang="en-US" dirty="0" err="1" smtClean="0"/>
              <a:t>fxns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b="1" i="1" u="sng" dirty="0" smtClean="0"/>
              <a:t>Movement: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constant moving of substances in &amp; around cells</a:t>
            </a:r>
          </a:p>
          <a:p>
            <a:pPr lvl="3"/>
            <a:r>
              <a:rPr lang="en-US" dirty="0" smtClean="0"/>
              <a:t>Transport vita/minerals (O2/nutrients) to cells</a:t>
            </a:r>
          </a:p>
          <a:p>
            <a:pPr lvl="3"/>
            <a:r>
              <a:rPr lang="en-US" dirty="0" smtClean="0"/>
              <a:t>Transport wastes (CO2/urea) away from cells to other organs for processing</a:t>
            </a:r>
          </a:p>
          <a:p>
            <a:pPr lvl="2"/>
            <a:r>
              <a:rPr lang="en-US" dirty="0" smtClean="0"/>
              <a:t>Cells move (WBC, muscles, etc.)</a:t>
            </a:r>
          </a:p>
          <a:p>
            <a:pPr lvl="2"/>
            <a:r>
              <a:rPr lang="en-US" dirty="0" smtClean="0"/>
              <a:t>Internal organs move substances</a:t>
            </a:r>
          </a:p>
          <a:p>
            <a:pPr lvl="3"/>
            <a:r>
              <a:rPr lang="en-US" dirty="0" smtClean="0"/>
              <a:t>Blood moves via vessels</a:t>
            </a:r>
          </a:p>
          <a:p>
            <a:pPr lvl="2"/>
            <a:r>
              <a:rPr lang="en-US" dirty="0" smtClean="0"/>
              <a:t>Organism moves to change position in space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b="1" i="1" u="sng" dirty="0" smtClean="0"/>
              <a:t>Responsiveness/Excitability:</a:t>
            </a:r>
            <a:r>
              <a:rPr lang="en-US" dirty="0" smtClean="0"/>
              <a:t>  capability of cell to sense changes/stimuli and produce a response (ex. change in temp., change in pressure, change in pH, etc.)</a:t>
            </a:r>
          </a:p>
          <a:p>
            <a:pPr lvl="2"/>
            <a:r>
              <a:rPr lang="en-US" dirty="0" smtClean="0"/>
              <a:t>Stimuli = changes that influence cells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200" dirty="0" smtClean="0"/>
              <a:t>The Characteristics of Life</a:t>
            </a:r>
            <a:endParaRPr lang="en-US" sz="5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/>
              <a:t>The Characteristics of Life (cont.)</a:t>
            </a:r>
            <a:endParaRPr lang="en-US" sz="57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b="1" i="1" u="sng" dirty="0" smtClean="0"/>
              <a:t>Growth and Reproduction: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cell increase in size as result of anabolic activity</a:t>
            </a:r>
          </a:p>
          <a:p>
            <a:pPr lvl="3"/>
            <a:r>
              <a:rPr lang="en-US" dirty="0" smtClean="0"/>
              <a:t>Ex: hypertrophy – cells that have grown large </a:t>
            </a:r>
          </a:p>
          <a:p>
            <a:pPr lvl="3">
              <a:buNone/>
            </a:pPr>
            <a:r>
              <a:rPr lang="en-US" dirty="0" smtClean="0"/>
              <a:t>           (more) (feeding)</a:t>
            </a:r>
          </a:p>
          <a:p>
            <a:pPr lvl="2"/>
            <a:r>
              <a:rPr lang="en-US" dirty="0" smtClean="0"/>
              <a:t>Process of making offspring</a:t>
            </a:r>
          </a:p>
          <a:p>
            <a:pPr lvl="2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b="1" i="1" u="sng" dirty="0" smtClean="0"/>
              <a:t>Metabolism</a:t>
            </a:r>
            <a:r>
              <a:rPr lang="en-US" b="1" i="1" dirty="0" smtClean="0"/>
              <a:t>:</a:t>
            </a:r>
            <a:r>
              <a:rPr lang="en-US" dirty="0" smtClean="0"/>
              <a:t>  the sum of all chemical reactions that occur in the body; obtainment and usage of energy</a:t>
            </a:r>
          </a:p>
          <a:p>
            <a:pPr lvl="2"/>
            <a:r>
              <a:rPr lang="en-US" dirty="0" smtClean="0"/>
              <a:t>2 categories: Anabolism (build up) &amp; Catabolism (break down)</a:t>
            </a:r>
            <a:endParaRPr lang="en-US" sz="3000" dirty="0" smtClean="0"/>
          </a:p>
          <a:p>
            <a:pPr eaLnBrk="1" hangingPunct="1"/>
            <a:r>
              <a:rPr lang="en-US" dirty="0" smtClean="0"/>
              <a:t>** will come back to metabolism 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Review: Characteristics of Life</a:t>
            </a:r>
            <a:br>
              <a:rPr lang="en-US" dirty="0" smtClean="0"/>
            </a:br>
            <a:r>
              <a:rPr lang="en-US" dirty="0" smtClean="0"/>
              <a:t>Hand on Hot Stove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256 in textbook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Metabolism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Excitability</a:t>
            </a:r>
          </a:p>
          <a:p>
            <a:pPr lvl="1"/>
            <a:r>
              <a:rPr lang="en-US" dirty="0" smtClean="0"/>
              <a:t>Growth and reproduction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7613" cy="1143000"/>
          </a:xfrm>
        </p:spPr>
        <p:txBody>
          <a:bodyPr/>
          <a:lstStyle/>
          <a:p>
            <a:pPr eaLnBrk="1" hangingPunct="1"/>
            <a:r>
              <a:rPr lang="en-US" smtClean="0"/>
              <a:t>Metabolism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10600" cy="11763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en-US" smtClean="0"/>
              <a:t>      A broad term used for all the chemical </a:t>
            </a:r>
          </a:p>
          <a:p>
            <a:pPr eaLnBrk="1" hangingPunct="1">
              <a:buFontTx/>
              <a:buNone/>
            </a:pPr>
            <a:r>
              <a:rPr lang="en-US" smtClean="0"/>
              <a:t>   reactions that occur within cells of the body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85800" y="2878138"/>
            <a:ext cx="7521575" cy="1236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 sz="3200" b="1" i="1">
                <a:latin typeface="Times New Roman" charset="0"/>
              </a:rPr>
              <a:t>Catabolism</a:t>
            </a:r>
            <a:r>
              <a:rPr lang="en-US" sz="3200">
                <a:latin typeface="Times New Roman" charset="0"/>
              </a:rPr>
              <a:t> - breaking down substances into </a:t>
            </a:r>
          </a:p>
          <a:p>
            <a:pPr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 sz="3200">
                <a:latin typeface="Times New Roman" charset="0"/>
              </a:rPr>
              <a:t>simpler components for the release of energy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35000" y="4478338"/>
            <a:ext cx="8310563" cy="189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 sz="3200" b="1" i="1">
                <a:latin typeface="Times New Roman" charset="0"/>
              </a:rPr>
              <a:t>Anabolism</a:t>
            </a:r>
            <a:r>
              <a:rPr lang="en-US" sz="3200">
                <a:latin typeface="Times New Roman" charset="0"/>
              </a:rPr>
              <a:t> – synthesizing more complex </a:t>
            </a:r>
          </a:p>
          <a:p>
            <a:pPr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 sz="3200">
                <a:latin typeface="Times New Roman" charset="0"/>
              </a:rPr>
              <a:t>substances or structures from simpler substances; </a:t>
            </a:r>
          </a:p>
          <a:p>
            <a:pPr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 sz="3200">
                <a:latin typeface="Times New Roman" charset="0"/>
              </a:rPr>
              <a:t>process of growth and repair.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Metabolism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334000"/>
          </a:xfrm>
        </p:spPr>
        <p:txBody>
          <a:bodyPr/>
          <a:lstStyle/>
          <a:p>
            <a:pPr eaLnBrk="1" hangingPunct="1"/>
            <a:endParaRPr lang="en-US" sz="2800" b="1" smtClean="0"/>
          </a:p>
          <a:p>
            <a:pPr eaLnBrk="1" hangingPunct="1"/>
            <a:r>
              <a:rPr lang="en-US" sz="2800" b="1" smtClean="0"/>
              <a:t>Dehydration Synthesis</a:t>
            </a:r>
            <a:r>
              <a:rPr lang="en-US" sz="2800" smtClean="0"/>
              <a:t>:  Anabolism (builds up)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Small organic molecules are joined to form a macromolecule and a water molecule is given off.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b="1" smtClean="0"/>
              <a:t>Hydrolysis</a:t>
            </a:r>
            <a:r>
              <a:rPr lang="en-US" sz="2800" smtClean="0"/>
              <a:t>: Catabolism (breaks down)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Macromolecules are broken down into small organic molecules by the addition of water.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Metabolism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substances being metabolized 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Macromolecules/Organic Compounds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dirty="0" smtClean="0"/>
              <a:t>	Name			     Building Blocks_____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Carbohydrates		     	</a:t>
            </a:r>
            <a:r>
              <a:rPr lang="en-US" dirty="0" err="1" smtClean="0"/>
              <a:t>monosaccharides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Lipids/Fats	                     1 glycerol &amp; 3 fatty acids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Proteins			    	amino acids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Nucleic Acids			nucleotides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(DNA &amp; RNA)</a:t>
            </a:r>
            <a:endParaRPr lang="en-US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4047</TotalTime>
  <Words>1196</Words>
  <Application>Microsoft Office PowerPoint</Application>
  <PresentationFormat>On-screen Show (4:3)</PresentationFormat>
  <Paragraphs>281</Paragraphs>
  <Slides>36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Slide 1</vt:lpstr>
      <vt:lpstr>Levels of Structural Organization</vt:lpstr>
      <vt:lpstr>Levels of Structural Organization</vt:lpstr>
      <vt:lpstr>The Characteristics of Life</vt:lpstr>
      <vt:lpstr>The Characteristics of Life (cont.)</vt:lpstr>
      <vt:lpstr>Review: Characteristics of Life Hand on Hot Stove Example</vt:lpstr>
      <vt:lpstr>Metabolism </vt:lpstr>
      <vt:lpstr>Metabolism </vt:lpstr>
      <vt:lpstr>Metabolism</vt:lpstr>
      <vt:lpstr>Metabolism</vt:lpstr>
      <vt:lpstr>Metabolism</vt:lpstr>
      <vt:lpstr>Health &amp; Disease </vt:lpstr>
      <vt:lpstr>Classification of Disease</vt:lpstr>
      <vt:lpstr>Slide 14</vt:lpstr>
      <vt:lpstr>Slide 15</vt:lpstr>
      <vt:lpstr>Slide 16</vt:lpstr>
      <vt:lpstr>Slide 17</vt:lpstr>
      <vt:lpstr>Homeostasis</vt:lpstr>
      <vt:lpstr>Homeostasis</vt:lpstr>
      <vt:lpstr>Homeostatic Control Mechanisms</vt:lpstr>
      <vt:lpstr>Homeostatic Control Mechanisms</vt:lpstr>
      <vt:lpstr>Negative Feedback</vt:lpstr>
      <vt:lpstr>Negative Feedback</vt:lpstr>
      <vt:lpstr>Positive Feedback</vt:lpstr>
      <vt:lpstr>Positive Feedback</vt:lpstr>
      <vt:lpstr>Slide 26</vt:lpstr>
      <vt:lpstr>Medical Imaging</vt:lpstr>
      <vt:lpstr>Medical Imaging</vt:lpstr>
      <vt:lpstr>Medical Imaging</vt:lpstr>
      <vt:lpstr>Medical Imaging</vt:lpstr>
      <vt:lpstr>Slide 31</vt:lpstr>
      <vt:lpstr>Tissue Types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5</cp:revision>
  <dcterms:created xsi:type="dcterms:W3CDTF">2014-02-07T18:35:50Z</dcterms:created>
  <dcterms:modified xsi:type="dcterms:W3CDTF">2014-02-26T13:56:49Z</dcterms:modified>
</cp:coreProperties>
</file>